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Kanit Medium"/>
      <p:regular r:id="rId46"/>
      <p:bold r:id="rId47"/>
      <p:italic r:id="rId48"/>
      <p:boldItalic r:id="rId49"/>
    </p:embeddedFont>
    <p:embeddedFont>
      <p:font typeface="Helvetica Neue"/>
      <p:regular r:id="rId50"/>
      <p:bold r:id="rId51"/>
      <p:italic r:id="rId52"/>
      <p:boldItalic r:id="rId53"/>
    </p:embeddedFont>
    <p:embeddedFont>
      <p:font typeface="Kanit"/>
      <p:regular r:id="rId54"/>
      <p:bold r:id="rId55"/>
      <p:italic r:id="rId56"/>
      <p:boldItalic r:id="rId57"/>
    </p:embeddedFont>
    <p:embeddedFont>
      <p:font typeface="Open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KanitMedium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KanitMedium-italic.fntdata"/><Relationship Id="rId47" Type="http://schemas.openxmlformats.org/officeDocument/2006/relationships/font" Target="fonts/KanitMedium-bold.fntdata"/><Relationship Id="rId49" Type="http://schemas.openxmlformats.org/officeDocument/2006/relationships/font" Target="fonts/Kani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Open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bold.fntdata"/><Relationship Id="rId50" Type="http://schemas.openxmlformats.org/officeDocument/2006/relationships/font" Target="fonts/HelveticaNeue-regular.fntdata"/><Relationship Id="rId53" Type="http://schemas.openxmlformats.org/officeDocument/2006/relationships/font" Target="fonts/HelveticaNeue-boldItalic.fntdata"/><Relationship Id="rId52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55" Type="http://schemas.openxmlformats.org/officeDocument/2006/relationships/font" Target="fonts/Kanit-bold.fntdata"/><Relationship Id="rId10" Type="http://schemas.openxmlformats.org/officeDocument/2006/relationships/slide" Target="slides/slide5.xml"/><Relationship Id="rId54" Type="http://schemas.openxmlformats.org/officeDocument/2006/relationships/font" Target="fonts/Kanit-regular.fntdata"/><Relationship Id="rId13" Type="http://schemas.openxmlformats.org/officeDocument/2006/relationships/slide" Target="slides/slide8.xml"/><Relationship Id="rId57" Type="http://schemas.openxmlformats.org/officeDocument/2006/relationships/font" Target="fonts/Kanit-boldItalic.fntdata"/><Relationship Id="rId12" Type="http://schemas.openxmlformats.org/officeDocument/2006/relationships/slide" Target="slides/slide7.xml"/><Relationship Id="rId56" Type="http://schemas.openxmlformats.org/officeDocument/2006/relationships/font" Target="fonts/Kanit-italic.fntdata"/><Relationship Id="rId15" Type="http://schemas.openxmlformats.org/officeDocument/2006/relationships/slide" Target="slides/slide10.xml"/><Relationship Id="rId59" Type="http://schemas.openxmlformats.org/officeDocument/2006/relationships/font" Target="fonts/OpenSans-bold.fntdata"/><Relationship Id="rId14" Type="http://schemas.openxmlformats.org/officeDocument/2006/relationships/slide" Target="slides/slide9.xml"/><Relationship Id="rId58" Type="http://schemas.openxmlformats.org/officeDocument/2006/relationships/font" Target="fonts/OpenSans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fd11ce09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fd11ce09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fd11ce09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fd11ce09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fd11ce0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fd11ce0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fd11ce09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fd11ce09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fd11ce09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fd11ce09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fd11ce09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cfd11ce09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fd11ce099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fd11ce09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cfd11ce099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cfd11ce099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cfd11ce099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cfd11ce099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cfd11ce09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cfd11ce09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9cb0a48dc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9cb0a48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cfd11ce099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cfd11ce099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cfd11ce099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cfd11ce099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cfd11ce099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cfd11ce099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cfd11ce099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cfd11ce099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cfd11ce099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cfd11ce099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cfd11ce099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cfd11ce099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cfd11ce099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cfd11ce099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cfd11ce099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cfd11ce099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cfd11ce099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cfd11ce099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cfd11ce099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cfd11ce099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55b1687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55b1687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cfd11ce099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cfd11ce099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cfd11ce09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cfd11ce09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cfd11ce099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cfd11ce099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cfd11ce099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cfd11ce099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cfd11ce099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cfd11ce099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cfd11ce09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cfd11ce09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cfd11ce099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cfd11ce099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cfd11ce099_0_1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cfd11ce099_0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cfd11ce099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cfd11ce099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cfd11ce099_0_1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cfd11ce099_0_1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6123e0f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6123e0f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03116d6da0_0_1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103116d6da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fd11ce09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fd11ce09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fd11ce09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fd11ce09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fd11ce09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fd11ce09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fd11ce09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fd11ce09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fd11ce09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fd11ce09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Attention, Machine Translation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hyperlink" Target="https://www.cambridge.org/core/books/statistical-machine-translation/94EADF9F680558E13BE759997553CDE5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gif"/><Relationship Id="rId10" Type="http://schemas.openxmlformats.org/officeDocument/2006/relationships/image" Target="../media/image24.gif"/><Relationship Id="rId13" Type="http://schemas.openxmlformats.org/officeDocument/2006/relationships/image" Target="../media/image22.gif"/><Relationship Id="rId1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gif"/><Relationship Id="rId4" Type="http://schemas.openxmlformats.org/officeDocument/2006/relationships/image" Target="../media/image17.gif"/><Relationship Id="rId9" Type="http://schemas.openxmlformats.org/officeDocument/2006/relationships/image" Target="../media/image34.gif"/><Relationship Id="rId14" Type="http://schemas.openxmlformats.org/officeDocument/2006/relationships/image" Target="../media/image31.gif"/><Relationship Id="rId5" Type="http://schemas.openxmlformats.org/officeDocument/2006/relationships/image" Target="../media/image19.gif"/><Relationship Id="rId6" Type="http://schemas.openxmlformats.org/officeDocument/2006/relationships/image" Target="../media/image20.gif"/><Relationship Id="rId7" Type="http://schemas.openxmlformats.org/officeDocument/2006/relationships/image" Target="../media/image15.gif"/><Relationship Id="rId8" Type="http://schemas.openxmlformats.org/officeDocument/2006/relationships/image" Target="../media/image2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hyperlink" Target="https://arxiv.org/abs/1409.3215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gif"/><Relationship Id="rId4" Type="http://schemas.openxmlformats.org/officeDocument/2006/relationships/image" Target="../media/image2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skynettoday.com/editorials/state_of_nmt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hyperlink" Target="https://hackernoon.com/bias-sexist-or-this-is-the-way-it-should-be-ce1f7c8c683c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hyperlink" Target="https://www.skynettoday.com/briefs/google-nmt-prophecie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abs/1604.00788.pdf" TargetMode="External"/><Relationship Id="rId10" Type="http://schemas.openxmlformats.org/officeDocument/2006/relationships/hyperlink" Target="https://arxiv.org/pdf/1703.03906.pdf" TargetMode="External"/><Relationship Id="rId12" Type="http://schemas.openxmlformats.org/officeDocument/2006/relationships/hyperlink" Target="https://arxiv.org/pdf/1808.09943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eb.stanford.edu/~jurafsky/slp3/14.pdf" TargetMode="External"/><Relationship Id="rId4" Type="http://schemas.openxmlformats.org/officeDocument/2006/relationships/hyperlink" Target="https://www.cambridge.org/core/books/statistical-machine-translation/94EADF9F680558E13BE759997553CDE5" TargetMode="External"/><Relationship Id="rId9" Type="http://schemas.openxmlformats.org/officeDocument/2006/relationships/hyperlink" Target="https://distill.pub/2016/augmented-rnns/" TargetMode="External"/><Relationship Id="rId5" Type="http://schemas.openxmlformats.org/officeDocument/2006/relationships/hyperlink" Target="https://arxiv.org/pdf/1409.3215.pdf" TargetMode="External"/><Relationship Id="rId6" Type="http://schemas.openxmlformats.org/officeDocument/2006/relationships/hyperlink" Target="https://arxiv.org/pdf/1211.3711.pdf" TargetMode="External"/><Relationship Id="rId7" Type="http://schemas.openxmlformats.org/officeDocument/2006/relationships/hyperlink" Target="https://arxiv.org/pdf/1409.0473.pdf" TargetMode="External"/><Relationship Id="rId8" Type="http://schemas.openxmlformats.org/officeDocument/2006/relationships/hyperlink" Target="http://aclweb.org/anthology/P02-1040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aclweb.org/anthology/P02-1040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gif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gif"/><Relationship Id="rId10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gif"/><Relationship Id="rId4" Type="http://schemas.openxmlformats.org/officeDocument/2006/relationships/image" Target="../media/image40.gif"/><Relationship Id="rId9" Type="http://schemas.openxmlformats.org/officeDocument/2006/relationships/image" Target="../media/image37.gif"/><Relationship Id="rId5" Type="http://schemas.openxmlformats.org/officeDocument/2006/relationships/image" Target="../media/image41.gif"/><Relationship Id="rId6" Type="http://schemas.openxmlformats.org/officeDocument/2006/relationships/image" Target="../media/image51.gif"/><Relationship Id="rId7" Type="http://schemas.openxmlformats.org/officeDocument/2006/relationships/image" Target="../media/image44.gif"/><Relationship Id="rId8" Type="http://schemas.openxmlformats.org/officeDocument/2006/relationships/image" Target="../media/image38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gif"/><Relationship Id="rId4" Type="http://schemas.openxmlformats.org/officeDocument/2006/relationships/image" Target="../media/image49.gif"/><Relationship Id="rId9" Type="http://schemas.openxmlformats.org/officeDocument/2006/relationships/hyperlink" Target="https://arxiv.org/pdf/1904.02874.pdf" TargetMode="External"/><Relationship Id="rId5" Type="http://schemas.openxmlformats.org/officeDocument/2006/relationships/image" Target="../media/image54.gif"/><Relationship Id="rId6" Type="http://schemas.openxmlformats.org/officeDocument/2006/relationships/image" Target="../media/image45.gif"/><Relationship Id="rId7" Type="http://schemas.openxmlformats.org/officeDocument/2006/relationships/image" Target="../media/image48.gif"/><Relationship Id="rId8" Type="http://schemas.openxmlformats.org/officeDocument/2006/relationships/image" Target="../media/image52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gif"/><Relationship Id="rId4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gif"/><Relationship Id="rId4" Type="http://schemas.openxmlformats.org/officeDocument/2006/relationships/image" Target="../media/image4.gif"/><Relationship Id="rId5" Type="http://schemas.openxmlformats.org/officeDocument/2006/relationships/image" Target="../media/image7.png"/><Relationship Id="rId6" Type="http://schemas.openxmlformats.org/officeDocument/2006/relationships/image" Target="../media/image1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hyperlink" Target="http://www.aclweb.org/anthology/J93-2003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Attention, Machine Translation</a:t>
            </a:r>
            <a:endParaRPr sz="36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Natural Language Processing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29292"/>
                </a:solidFill>
              </a:rPr>
              <a:t>(based on revision of Chris Manning Lectures)</a:t>
            </a:r>
            <a:endParaRPr sz="1400">
              <a:solidFill>
                <a:srgbClr val="929292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Decoding for SMT</a:t>
            </a:r>
            <a:endParaRPr sz="2600"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228600" y="1085850"/>
            <a:ext cx="3930000" cy="32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</a:t>
            </a:r>
            <a:r>
              <a:rPr lang="en" sz="1500"/>
              <a:t>could</a:t>
            </a:r>
            <a:r>
              <a:rPr lang="en" sz="1500"/>
              <a:t> enumerate every possible y and calculate the probability -&gt; Too expensive!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Answer: Use some dynamic programming (e.g., </a:t>
            </a:r>
            <a:r>
              <a:rPr b="1" lang="en" sz="1500"/>
              <a:t>viter</a:t>
            </a:r>
            <a:r>
              <a:rPr b="1" lang="en" sz="1500"/>
              <a:t>bi</a:t>
            </a:r>
            <a:r>
              <a:rPr lang="en" sz="1500"/>
              <a:t>) to figure out </a:t>
            </a:r>
            <a:r>
              <a:rPr b="1" lang="en" sz="1500"/>
              <a:t>optimal paths (this is actually very slow!)</a:t>
            </a:r>
            <a:endParaRPr b="1" sz="1500"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825" y="1085850"/>
            <a:ext cx="4328970" cy="313533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407875" y="4338400"/>
            <a:ext cx="801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Statistical Machine Translation, Chapter 6, Koehn, 2009.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				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https://www.cambridge.org/core/books/statistical-machine-translation/94EADF9F680558E13BE759997553CDE5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1990s-2010s: SMT</a:t>
            </a:r>
            <a:endParaRPr sz="2600"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228600" y="1085850"/>
            <a:ext cx="8763000" cy="32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SMT was a </a:t>
            </a:r>
            <a:r>
              <a:rPr b="1" lang="en" sz="1500"/>
              <a:t>huge research field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best systems were extremely complex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Hundreds of important </a:t>
            </a:r>
            <a:r>
              <a:rPr lang="en" sz="1500"/>
              <a:t>details</a:t>
            </a:r>
            <a:r>
              <a:rPr lang="en" sz="1500"/>
              <a:t> we haven’t mentioned here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Systems had many </a:t>
            </a:r>
            <a:r>
              <a:rPr b="1" lang="en" sz="1500"/>
              <a:t>separately-designed subcomponents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Lots of feature engineering</a:t>
            </a:r>
            <a:endParaRPr b="1"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Need to design features to capture particular language phenomena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Require compiling and maintaining </a:t>
            </a:r>
            <a:r>
              <a:rPr b="1" lang="en" sz="1500"/>
              <a:t>extra resources</a:t>
            </a:r>
            <a:endParaRPr b="1"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Like tables of equivalent phrases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Lots of </a:t>
            </a:r>
            <a:r>
              <a:rPr b="1" lang="en" sz="1500"/>
              <a:t>human effort</a:t>
            </a:r>
            <a:r>
              <a:rPr lang="en" sz="1500"/>
              <a:t> to maintain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Repeated effort for each language pair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Machine Translation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Neural Machine Translation</a:t>
            </a:r>
            <a:endParaRPr sz="2600"/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228600" y="1085850"/>
            <a:ext cx="8763000" cy="32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Neural Machine Translation</a:t>
            </a:r>
            <a:r>
              <a:rPr lang="en" sz="1500"/>
              <a:t> (NMT) is a way to do Machine Translation with a </a:t>
            </a:r>
            <a:r>
              <a:rPr b="1" lang="en" sz="1500"/>
              <a:t>single end-to-end neural network</a:t>
            </a:r>
            <a:br>
              <a:rPr b="1" lang="en" sz="1500"/>
            </a:b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neural network architecture is called a </a:t>
            </a:r>
            <a:r>
              <a:rPr b="1" lang="en" sz="1500"/>
              <a:t>sequence-to-sequence model</a:t>
            </a:r>
            <a:r>
              <a:rPr lang="en" sz="1500"/>
              <a:t> (aka </a:t>
            </a:r>
            <a:r>
              <a:rPr b="1" lang="en" sz="1500"/>
              <a:t>seq2seq</a:t>
            </a:r>
            <a:r>
              <a:rPr lang="en" sz="1500"/>
              <a:t>) and it involves </a:t>
            </a:r>
            <a:r>
              <a:rPr b="1" lang="en" sz="1500"/>
              <a:t>two</a:t>
            </a:r>
            <a:r>
              <a:rPr lang="en" sz="1500"/>
              <a:t> RNNs 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3048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Sequence to Sequence Model</a:t>
            </a:r>
            <a:endParaRPr sz="2600"/>
          </a:p>
        </p:txBody>
      </p:sp>
      <p:grpSp>
        <p:nvGrpSpPr>
          <p:cNvPr id="220" name="Google Shape;220;p35"/>
          <p:cNvGrpSpPr/>
          <p:nvPr/>
        </p:nvGrpSpPr>
        <p:grpSpPr>
          <a:xfrm>
            <a:off x="1066789" y="2065714"/>
            <a:ext cx="401181" cy="1052250"/>
            <a:chOff x="2256675" y="2302925"/>
            <a:chExt cx="283200" cy="742800"/>
          </a:xfrm>
        </p:grpSpPr>
        <p:sp>
          <p:nvSpPr>
            <p:cNvPr id="221" name="Google Shape;221;p3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35"/>
          <p:cNvGrpSpPr/>
          <p:nvPr/>
        </p:nvGrpSpPr>
        <p:grpSpPr>
          <a:xfrm>
            <a:off x="1880363" y="2065714"/>
            <a:ext cx="401181" cy="1052250"/>
            <a:chOff x="2256675" y="2302925"/>
            <a:chExt cx="283200" cy="742800"/>
          </a:xfrm>
        </p:grpSpPr>
        <p:sp>
          <p:nvSpPr>
            <p:cNvPr id="227" name="Google Shape;227;p3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35"/>
          <p:cNvGrpSpPr/>
          <p:nvPr/>
        </p:nvGrpSpPr>
        <p:grpSpPr>
          <a:xfrm>
            <a:off x="2687964" y="2065714"/>
            <a:ext cx="401181" cy="1052250"/>
            <a:chOff x="2256675" y="2302925"/>
            <a:chExt cx="283200" cy="742800"/>
          </a:xfrm>
        </p:grpSpPr>
        <p:sp>
          <p:nvSpPr>
            <p:cNvPr id="233" name="Google Shape;233;p3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35"/>
          <p:cNvGrpSpPr/>
          <p:nvPr/>
        </p:nvGrpSpPr>
        <p:grpSpPr>
          <a:xfrm>
            <a:off x="3473099" y="2065714"/>
            <a:ext cx="401181" cy="1052250"/>
            <a:chOff x="2256675" y="2302925"/>
            <a:chExt cx="283200" cy="742800"/>
          </a:xfrm>
        </p:grpSpPr>
        <p:sp>
          <p:nvSpPr>
            <p:cNvPr id="239" name="Google Shape;239;p3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244" name="Google Shape;244;p35"/>
          <p:cNvCxnSpPr>
            <a:stCxn id="221" idx="3"/>
            <a:endCxn id="227" idx="1"/>
          </p:cNvCxnSpPr>
          <p:nvPr/>
        </p:nvCxnSpPr>
        <p:spPr>
          <a:xfrm>
            <a:off x="1467970" y="2591839"/>
            <a:ext cx="412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35"/>
          <p:cNvCxnSpPr>
            <a:stCxn id="227" idx="3"/>
            <a:endCxn id="233" idx="1"/>
          </p:cNvCxnSpPr>
          <p:nvPr/>
        </p:nvCxnSpPr>
        <p:spPr>
          <a:xfrm>
            <a:off x="2281544" y="2591839"/>
            <a:ext cx="406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35"/>
          <p:cNvCxnSpPr>
            <a:stCxn id="233" idx="3"/>
            <a:endCxn id="239" idx="1"/>
          </p:cNvCxnSpPr>
          <p:nvPr/>
        </p:nvCxnSpPr>
        <p:spPr>
          <a:xfrm>
            <a:off x="3089145" y="2591839"/>
            <a:ext cx="38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35"/>
          <p:cNvCxnSpPr>
            <a:endCxn id="221" idx="2"/>
          </p:cNvCxnSpPr>
          <p:nvPr/>
        </p:nvCxnSpPr>
        <p:spPr>
          <a:xfrm rot="10800000">
            <a:off x="1267380" y="3117964"/>
            <a:ext cx="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35"/>
          <p:cNvCxnSpPr>
            <a:endCxn id="227" idx="2"/>
          </p:cNvCxnSpPr>
          <p:nvPr/>
        </p:nvCxnSpPr>
        <p:spPr>
          <a:xfrm rot="10800000">
            <a:off x="2080953" y="3117964"/>
            <a:ext cx="600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35"/>
          <p:cNvCxnSpPr>
            <a:endCxn id="233" idx="2"/>
          </p:cNvCxnSpPr>
          <p:nvPr/>
        </p:nvCxnSpPr>
        <p:spPr>
          <a:xfrm rot="10800000">
            <a:off x="2888555" y="3117964"/>
            <a:ext cx="0" cy="5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35"/>
          <p:cNvCxnSpPr>
            <a:endCxn id="239" idx="2"/>
          </p:cNvCxnSpPr>
          <p:nvPr/>
        </p:nvCxnSpPr>
        <p:spPr>
          <a:xfrm rot="10800000">
            <a:off x="3673689" y="3117964"/>
            <a:ext cx="0" cy="53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35"/>
          <p:cNvSpPr txBox="1"/>
          <p:nvPr/>
        </p:nvSpPr>
        <p:spPr>
          <a:xfrm>
            <a:off x="984800" y="3717471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/>
          </a:p>
        </p:txBody>
      </p:sp>
      <p:sp>
        <p:nvSpPr>
          <p:cNvPr id="252" name="Google Shape;252;p35"/>
          <p:cNvSpPr txBox="1"/>
          <p:nvPr/>
        </p:nvSpPr>
        <p:spPr>
          <a:xfrm>
            <a:off x="1615725" y="3717471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/>
          </a:p>
        </p:txBody>
      </p:sp>
      <p:sp>
        <p:nvSpPr>
          <p:cNvPr id="253" name="Google Shape;253;p35"/>
          <p:cNvSpPr txBox="1"/>
          <p:nvPr/>
        </p:nvSpPr>
        <p:spPr>
          <a:xfrm>
            <a:off x="2557388" y="3717471"/>
            <a:ext cx="7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macht</a:t>
            </a:r>
            <a:endParaRPr/>
          </a:p>
        </p:txBody>
      </p:sp>
      <p:sp>
        <p:nvSpPr>
          <p:cNvPr id="254" name="Google Shape;254;p35"/>
          <p:cNvSpPr txBox="1"/>
          <p:nvPr/>
        </p:nvSpPr>
        <p:spPr>
          <a:xfrm>
            <a:off x="3337075" y="3717471"/>
            <a:ext cx="6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Spaß</a:t>
            </a:r>
            <a:endParaRPr/>
          </a:p>
        </p:txBody>
      </p:sp>
      <p:cxnSp>
        <p:nvCxnSpPr>
          <p:cNvPr id="255" name="Google Shape;255;p35"/>
          <p:cNvCxnSpPr>
            <a:stCxn id="239" idx="3"/>
            <a:endCxn id="256" idx="1"/>
          </p:cNvCxnSpPr>
          <p:nvPr/>
        </p:nvCxnSpPr>
        <p:spPr>
          <a:xfrm flipH="1" rot="10800000">
            <a:off x="3874280" y="2590639"/>
            <a:ext cx="7779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57" name="Google Shape;257;p35"/>
          <p:cNvGrpSpPr/>
          <p:nvPr/>
        </p:nvGrpSpPr>
        <p:grpSpPr>
          <a:xfrm>
            <a:off x="4652174" y="2064392"/>
            <a:ext cx="401181" cy="1052250"/>
            <a:chOff x="2256675" y="2302925"/>
            <a:chExt cx="283200" cy="742800"/>
          </a:xfrm>
        </p:grpSpPr>
        <p:sp>
          <p:nvSpPr>
            <p:cNvPr id="256" name="Google Shape;256;p3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grpSp>
        <p:nvGrpSpPr>
          <p:cNvPr id="262" name="Google Shape;262;p35"/>
          <p:cNvGrpSpPr/>
          <p:nvPr/>
        </p:nvGrpSpPr>
        <p:grpSpPr>
          <a:xfrm>
            <a:off x="5519289" y="2064399"/>
            <a:ext cx="401181" cy="1052250"/>
            <a:chOff x="2256675" y="2302925"/>
            <a:chExt cx="283200" cy="742800"/>
          </a:xfrm>
        </p:grpSpPr>
        <p:sp>
          <p:nvSpPr>
            <p:cNvPr id="263" name="Google Shape;263;p3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35"/>
          <p:cNvGrpSpPr/>
          <p:nvPr/>
        </p:nvGrpSpPr>
        <p:grpSpPr>
          <a:xfrm>
            <a:off x="6332863" y="2064399"/>
            <a:ext cx="401181" cy="1052250"/>
            <a:chOff x="2256675" y="2302925"/>
            <a:chExt cx="283200" cy="742800"/>
          </a:xfrm>
        </p:grpSpPr>
        <p:sp>
          <p:nvSpPr>
            <p:cNvPr id="269" name="Google Shape;269;p3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35"/>
          <p:cNvGrpSpPr/>
          <p:nvPr/>
        </p:nvGrpSpPr>
        <p:grpSpPr>
          <a:xfrm>
            <a:off x="7140464" y="2064399"/>
            <a:ext cx="401181" cy="1052250"/>
            <a:chOff x="2256675" y="2302925"/>
            <a:chExt cx="283200" cy="742800"/>
          </a:xfrm>
        </p:grpSpPr>
        <p:sp>
          <p:nvSpPr>
            <p:cNvPr id="275" name="Google Shape;275;p3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35"/>
          <p:cNvGrpSpPr/>
          <p:nvPr/>
        </p:nvGrpSpPr>
        <p:grpSpPr>
          <a:xfrm>
            <a:off x="7925599" y="2064399"/>
            <a:ext cx="401181" cy="1052250"/>
            <a:chOff x="2256675" y="2302925"/>
            <a:chExt cx="283200" cy="742800"/>
          </a:xfrm>
        </p:grpSpPr>
        <p:sp>
          <p:nvSpPr>
            <p:cNvPr id="281" name="Google Shape;281;p3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286" name="Google Shape;286;p35"/>
          <p:cNvCxnSpPr>
            <a:stCxn id="263" idx="3"/>
            <a:endCxn id="269" idx="1"/>
          </p:cNvCxnSpPr>
          <p:nvPr/>
        </p:nvCxnSpPr>
        <p:spPr>
          <a:xfrm>
            <a:off x="5920470" y="2590525"/>
            <a:ext cx="412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35"/>
          <p:cNvCxnSpPr>
            <a:stCxn id="269" idx="3"/>
            <a:endCxn id="275" idx="1"/>
          </p:cNvCxnSpPr>
          <p:nvPr/>
        </p:nvCxnSpPr>
        <p:spPr>
          <a:xfrm>
            <a:off x="6734044" y="2590525"/>
            <a:ext cx="406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35"/>
          <p:cNvCxnSpPr/>
          <p:nvPr/>
        </p:nvCxnSpPr>
        <p:spPr>
          <a:xfrm>
            <a:off x="7541645" y="2590525"/>
            <a:ext cx="38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35"/>
          <p:cNvCxnSpPr>
            <a:endCxn id="263" idx="2"/>
          </p:cNvCxnSpPr>
          <p:nvPr/>
        </p:nvCxnSpPr>
        <p:spPr>
          <a:xfrm rot="10800000">
            <a:off x="5719880" y="3116650"/>
            <a:ext cx="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35"/>
          <p:cNvCxnSpPr>
            <a:endCxn id="269" idx="2"/>
          </p:cNvCxnSpPr>
          <p:nvPr/>
        </p:nvCxnSpPr>
        <p:spPr>
          <a:xfrm rot="10800000">
            <a:off x="6533453" y="3116650"/>
            <a:ext cx="600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35"/>
          <p:cNvCxnSpPr/>
          <p:nvPr/>
        </p:nvCxnSpPr>
        <p:spPr>
          <a:xfrm rot="10800000">
            <a:off x="7365342" y="3116650"/>
            <a:ext cx="0" cy="5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35"/>
          <p:cNvCxnSpPr>
            <a:endCxn id="281" idx="2"/>
          </p:cNvCxnSpPr>
          <p:nvPr/>
        </p:nvCxnSpPr>
        <p:spPr>
          <a:xfrm rot="10800000">
            <a:off x="8126189" y="3116650"/>
            <a:ext cx="0" cy="53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35"/>
          <p:cNvSpPr txBox="1"/>
          <p:nvPr/>
        </p:nvSpPr>
        <p:spPr>
          <a:xfrm>
            <a:off x="5400220" y="3669621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/>
          </a:p>
        </p:txBody>
      </p:sp>
      <p:sp>
        <p:nvSpPr>
          <p:cNvPr id="294" name="Google Shape;294;p35"/>
          <p:cNvSpPr txBox="1"/>
          <p:nvPr/>
        </p:nvSpPr>
        <p:spPr>
          <a:xfrm>
            <a:off x="6070000" y="3677050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/>
          </a:p>
        </p:txBody>
      </p:sp>
      <p:sp>
        <p:nvSpPr>
          <p:cNvPr id="295" name="Google Shape;295;p35"/>
          <p:cNvSpPr txBox="1"/>
          <p:nvPr/>
        </p:nvSpPr>
        <p:spPr>
          <a:xfrm>
            <a:off x="6973695" y="3665566"/>
            <a:ext cx="7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296" name="Google Shape;296;p35"/>
          <p:cNvSpPr txBox="1"/>
          <p:nvPr/>
        </p:nvSpPr>
        <p:spPr>
          <a:xfrm>
            <a:off x="7759886" y="3665566"/>
            <a:ext cx="6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endParaRPr/>
          </a:p>
        </p:txBody>
      </p:sp>
      <p:sp>
        <p:nvSpPr>
          <p:cNvPr id="297" name="Google Shape;297;p35"/>
          <p:cNvSpPr txBox="1"/>
          <p:nvPr/>
        </p:nvSpPr>
        <p:spPr>
          <a:xfrm>
            <a:off x="4374225" y="3672975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&lt;START&gt;</a:t>
            </a:r>
            <a:endParaRPr/>
          </a:p>
        </p:txBody>
      </p:sp>
      <p:cxnSp>
        <p:nvCxnSpPr>
          <p:cNvPr id="298" name="Google Shape;298;p35"/>
          <p:cNvCxnSpPr/>
          <p:nvPr/>
        </p:nvCxnSpPr>
        <p:spPr>
          <a:xfrm rot="10800000">
            <a:off x="4825430" y="3125562"/>
            <a:ext cx="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35"/>
          <p:cNvCxnSpPr/>
          <p:nvPr/>
        </p:nvCxnSpPr>
        <p:spPr>
          <a:xfrm rot="10800000">
            <a:off x="4852755" y="1738012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35"/>
          <p:cNvCxnSpPr/>
          <p:nvPr/>
        </p:nvCxnSpPr>
        <p:spPr>
          <a:xfrm rot="10800000">
            <a:off x="5734905" y="1738012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35"/>
          <p:cNvCxnSpPr/>
          <p:nvPr/>
        </p:nvCxnSpPr>
        <p:spPr>
          <a:xfrm rot="10800000">
            <a:off x="6533467" y="1753605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35"/>
          <p:cNvCxnSpPr/>
          <p:nvPr/>
        </p:nvCxnSpPr>
        <p:spPr>
          <a:xfrm rot="10800000">
            <a:off x="7341067" y="1752845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35"/>
          <p:cNvCxnSpPr/>
          <p:nvPr/>
        </p:nvCxnSpPr>
        <p:spPr>
          <a:xfrm rot="10800000">
            <a:off x="8137255" y="1753612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35"/>
          <p:cNvCxnSpPr>
            <a:stCxn id="256" idx="3"/>
            <a:endCxn id="263" idx="1"/>
          </p:cNvCxnSpPr>
          <p:nvPr/>
        </p:nvCxnSpPr>
        <p:spPr>
          <a:xfrm>
            <a:off x="5053355" y="2590518"/>
            <a:ext cx="465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35"/>
          <p:cNvSpPr txBox="1"/>
          <p:nvPr/>
        </p:nvSpPr>
        <p:spPr>
          <a:xfrm>
            <a:off x="4264925" y="1787439"/>
            <a:ext cx="6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5164493" y="1787439"/>
            <a:ext cx="6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35"/>
          <p:cNvSpPr txBox="1"/>
          <p:nvPr/>
        </p:nvSpPr>
        <p:spPr>
          <a:xfrm>
            <a:off x="5970989" y="1787439"/>
            <a:ext cx="6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35"/>
          <p:cNvSpPr txBox="1"/>
          <p:nvPr/>
        </p:nvSpPr>
        <p:spPr>
          <a:xfrm>
            <a:off x="6779525" y="1787439"/>
            <a:ext cx="6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7563773" y="1787439"/>
            <a:ext cx="6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4395175" y="1337800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endParaRPr/>
          </a:p>
        </p:txBody>
      </p:sp>
      <p:sp>
        <p:nvSpPr>
          <p:cNvPr id="311" name="Google Shape;311;p35"/>
          <p:cNvSpPr txBox="1"/>
          <p:nvPr/>
        </p:nvSpPr>
        <p:spPr>
          <a:xfrm>
            <a:off x="5233375" y="1337800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learning</a:t>
            </a:r>
            <a:endParaRPr/>
          </a:p>
        </p:txBody>
      </p:sp>
      <p:sp>
        <p:nvSpPr>
          <p:cNvPr id="312" name="Google Shape;312;p35"/>
          <p:cNvSpPr txBox="1"/>
          <p:nvPr/>
        </p:nvSpPr>
        <p:spPr>
          <a:xfrm>
            <a:off x="6054748" y="1340048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313" name="Google Shape;313;p35"/>
          <p:cNvSpPr txBox="1"/>
          <p:nvPr/>
        </p:nvSpPr>
        <p:spPr>
          <a:xfrm>
            <a:off x="6861245" y="1330593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endParaRPr/>
          </a:p>
        </p:txBody>
      </p:sp>
      <p:sp>
        <p:nvSpPr>
          <p:cNvPr id="314" name="Google Shape;314;p35"/>
          <p:cNvSpPr txBox="1"/>
          <p:nvPr/>
        </p:nvSpPr>
        <p:spPr>
          <a:xfrm>
            <a:off x="7654948" y="1340048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&lt;END&gt;</a:t>
            </a:r>
            <a:endParaRPr/>
          </a:p>
        </p:txBody>
      </p:sp>
      <p:cxnSp>
        <p:nvCxnSpPr>
          <p:cNvPr id="315" name="Google Shape;315;p35"/>
          <p:cNvCxnSpPr>
            <a:stCxn id="305" idx="3"/>
            <a:endCxn id="293" idx="0"/>
          </p:cNvCxnSpPr>
          <p:nvPr/>
        </p:nvCxnSpPr>
        <p:spPr>
          <a:xfrm>
            <a:off x="4909625" y="1948989"/>
            <a:ext cx="788100" cy="17205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35"/>
          <p:cNvCxnSpPr>
            <a:stCxn id="306" idx="3"/>
            <a:endCxn id="294" idx="0"/>
          </p:cNvCxnSpPr>
          <p:nvPr/>
        </p:nvCxnSpPr>
        <p:spPr>
          <a:xfrm>
            <a:off x="5809193" y="1948989"/>
            <a:ext cx="711900" cy="17280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317" name="Google Shape;317;p35"/>
          <p:cNvCxnSpPr>
            <a:stCxn id="307" idx="3"/>
            <a:endCxn id="295" idx="0"/>
          </p:cNvCxnSpPr>
          <p:nvPr/>
        </p:nvCxnSpPr>
        <p:spPr>
          <a:xfrm>
            <a:off x="6615689" y="1948989"/>
            <a:ext cx="728100" cy="17166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35"/>
          <p:cNvCxnSpPr>
            <a:stCxn id="308" idx="3"/>
            <a:endCxn id="296" idx="0"/>
          </p:cNvCxnSpPr>
          <p:nvPr/>
        </p:nvCxnSpPr>
        <p:spPr>
          <a:xfrm>
            <a:off x="7424225" y="1948989"/>
            <a:ext cx="683400" cy="17166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319" name="Google Shape;319;p35"/>
          <p:cNvSpPr/>
          <p:nvPr/>
        </p:nvSpPr>
        <p:spPr>
          <a:xfrm>
            <a:off x="739850" y="2064325"/>
            <a:ext cx="170700" cy="1052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 txBox="1"/>
          <p:nvPr/>
        </p:nvSpPr>
        <p:spPr>
          <a:xfrm rot="-5400000">
            <a:off x="-374875" y="2457125"/>
            <a:ext cx="17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Encoder RNN</a:t>
            </a: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8504475" y="2090025"/>
            <a:ext cx="207600" cy="1026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5"/>
          <p:cNvSpPr txBox="1"/>
          <p:nvPr/>
        </p:nvSpPr>
        <p:spPr>
          <a:xfrm rot="5400000">
            <a:off x="7979550" y="2439700"/>
            <a:ext cx="17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De</a:t>
            </a:r>
            <a:r>
              <a:rPr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coder RNN 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4032475" y="4041475"/>
            <a:ext cx="4683300" cy="9381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Decoder RNN is a LM that generates target sentence, conditioned on ending.  It does NOT need to be same length as the encoder. It takes in the &lt;START&gt; token, and will stop when it meets the &lt;END&gt; token or the specified max length.</a:t>
            </a:r>
            <a:endParaRPr sz="1100">
              <a:solidFill>
                <a:srgbClr val="FF00FF"/>
              </a:solidFill>
            </a:endParaRPr>
          </a:p>
        </p:txBody>
      </p:sp>
      <p:sp>
        <p:nvSpPr>
          <p:cNvPr id="324" name="Google Shape;324;p35"/>
          <p:cNvSpPr txBox="1"/>
          <p:nvPr/>
        </p:nvSpPr>
        <p:spPr>
          <a:xfrm>
            <a:off x="4326700" y="835350"/>
            <a:ext cx="4521900" cy="5487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Note that this diagram is showing the generation (testing) mode.  The training mode will be in “teacher forcing” mode instead.</a:t>
            </a:r>
            <a:endParaRPr sz="1100">
              <a:solidFill>
                <a:srgbClr val="FF00FF"/>
              </a:solidFill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3287650" y="1934300"/>
            <a:ext cx="777900" cy="13572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5"/>
          <p:cNvSpPr txBox="1"/>
          <p:nvPr/>
        </p:nvSpPr>
        <p:spPr>
          <a:xfrm>
            <a:off x="76200" y="1071100"/>
            <a:ext cx="4194300" cy="7434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Encoding of the whole source sentence. Input the final hidden state for Decoder RNN.  (Using the final hidden state is not the only way though….we will discuss more later)</a:t>
            </a:r>
            <a:endParaRPr sz="1100">
              <a:solidFill>
                <a:srgbClr val="FF9900"/>
              </a:solidFill>
            </a:endParaRPr>
          </a:p>
        </p:txBody>
      </p:sp>
      <p:sp>
        <p:nvSpPr>
          <p:cNvPr id="327" name="Google Shape;327;p35"/>
          <p:cNvSpPr txBox="1"/>
          <p:nvPr/>
        </p:nvSpPr>
        <p:spPr>
          <a:xfrm>
            <a:off x="893525" y="4108950"/>
            <a:ext cx="2980800" cy="548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Encoder RNN produces an encoding of the source sentence.</a:t>
            </a:r>
            <a:endParaRPr sz="11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Sequence-to-sequence is versatile</a:t>
            </a:r>
            <a:endParaRPr sz="2600"/>
          </a:p>
        </p:txBody>
      </p:sp>
      <p:sp>
        <p:nvSpPr>
          <p:cNvPr id="333" name="Google Shape;333;p36"/>
          <p:cNvSpPr txBox="1"/>
          <p:nvPr>
            <p:ph idx="1" type="body"/>
          </p:nvPr>
        </p:nvSpPr>
        <p:spPr>
          <a:xfrm>
            <a:off x="228600" y="1085850"/>
            <a:ext cx="8763000" cy="32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Sequence-to-sequence is useful for </a:t>
            </a:r>
            <a:r>
              <a:rPr b="1" lang="en" sz="1500"/>
              <a:t>more than just MT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Many NLP tasks can be phrased as seq2seq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Summarization 	</a:t>
            </a:r>
            <a:r>
              <a:rPr lang="en" sz="1500"/>
              <a:t>( long text -&gt; short text 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Dialogue 			</a:t>
            </a:r>
            <a:r>
              <a:rPr lang="en" sz="1500"/>
              <a:t>( previous utterances -&gt; next utterances 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Parsing 			</a:t>
            </a:r>
            <a:r>
              <a:rPr lang="en" sz="1500"/>
              <a:t>( input text -&gt; output parse as sequence 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Code generation 	</a:t>
            </a:r>
            <a:r>
              <a:rPr lang="en" sz="1500"/>
              <a:t>( natural language -&gt; Python code )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Training a NMT system</a:t>
            </a:r>
            <a:endParaRPr sz="2600"/>
          </a:p>
        </p:txBody>
      </p:sp>
      <p:grpSp>
        <p:nvGrpSpPr>
          <p:cNvPr id="339" name="Google Shape;339;p37"/>
          <p:cNvGrpSpPr/>
          <p:nvPr/>
        </p:nvGrpSpPr>
        <p:grpSpPr>
          <a:xfrm>
            <a:off x="990589" y="2680699"/>
            <a:ext cx="401181" cy="1052250"/>
            <a:chOff x="2256675" y="2302925"/>
            <a:chExt cx="283200" cy="742800"/>
          </a:xfrm>
        </p:grpSpPr>
        <p:sp>
          <p:nvSpPr>
            <p:cNvPr id="340" name="Google Shape;340;p3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37"/>
          <p:cNvGrpSpPr/>
          <p:nvPr/>
        </p:nvGrpSpPr>
        <p:grpSpPr>
          <a:xfrm>
            <a:off x="1804163" y="2680699"/>
            <a:ext cx="401181" cy="1052250"/>
            <a:chOff x="2256675" y="2302925"/>
            <a:chExt cx="283200" cy="742800"/>
          </a:xfrm>
        </p:grpSpPr>
        <p:sp>
          <p:nvSpPr>
            <p:cNvPr id="346" name="Google Shape;346;p3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37"/>
          <p:cNvGrpSpPr/>
          <p:nvPr/>
        </p:nvGrpSpPr>
        <p:grpSpPr>
          <a:xfrm>
            <a:off x="2611764" y="2680699"/>
            <a:ext cx="401181" cy="1052250"/>
            <a:chOff x="2256675" y="2302925"/>
            <a:chExt cx="283200" cy="742800"/>
          </a:xfrm>
        </p:grpSpPr>
        <p:sp>
          <p:nvSpPr>
            <p:cNvPr id="352" name="Google Shape;352;p3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37"/>
          <p:cNvGrpSpPr/>
          <p:nvPr/>
        </p:nvGrpSpPr>
        <p:grpSpPr>
          <a:xfrm>
            <a:off x="3396899" y="2680699"/>
            <a:ext cx="401181" cy="1052250"/>
            <a:chOff x="2256675" y="2302925"/>
            <a:chExt cx="283200" cy="742800"/>
          </a:xfrm>
        </p:grpSpPr>
        <p:sp>
          <p:nvSpPr>
            <p:cNvPr id="358" name="Google Shape;358;p3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363" name="Google Shape;363;p37"/>
          <p:cNvCxnSpPr>
            <a:stCxn id="340" idx="3"/>
            <a:endCxn id="346" idx="1"/>
          </p:cNvCxnSpPr>
          <p:nvPr/>
        </p:nvCxnSpPr>
        <p:spPr>
          <a:xfrm>
            <a:off x="1391770" y="3206824"/>
            <a:ext cx="412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37"/>
          <p:cNvCxnSpPr>
            <a:stCxn id="346" idx="3"/>
            <a:endCxn id="352" idx="1"/>
          </p:cNvCxnSpPr>
          <p:nvPr/>
        </p:nvCxnSpPr>
        <p:spPr>
          <a:xfrm>
            <a:off x="2205344" y="3206824"/>
            <a:ext cx="406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37"/>
          <p:cNvCxnSpPr>
            <a:stCxn id="352" idx="3"/>
            <a:endCxn id="358" idx="1"/>
          </p:cNvCxnSpPr>
          <p:nvPr/>
        </p:nvCxnSpPr>
        <p:spPr>
          <a:xfrm>
            <a:off x="3012945" y="3206824"/>
            <a:ext cx="38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37"/>
          <p:cNvCxnSpPr>
            <a:endCxn id="340" idx="2"/>
          </p:cNvCxnSpPr>
          <p:nvPr/>
        </p:nvCxnSpPr>
        <p:spPr>
          <a:xfrm rot="10800000">
            <a:off x="1191180" y="3732949"/>
            <a:ext cx="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37"/>
          <p:cNvCxnSpPr>
            <a:endCxn id="346" idx="2"/>
          </p:cNvCxnSpPr>
          <p:nvPr/>
        </p:nvCxnSpPr>
        <p:spPr>
          <a:xfrm rot="10800000">
            <a:off x="2004753" y="3732949"/>
            <a:ext cx="600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37"/>
          <p:cNvCxnSpPr>
            <a:endCxn id="352" idx="2"/>
          </p:cNvCxnSpPr>
          <p:nvPr/>
        </p:nvCxnSpPr>
        <p:spPr>
          <a:xfrm rot="10800000">
            <a:off x="2812355" y="3732949"/>
            <a:ext cx="0" cy="5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37"/>
          <p:cNvCxnSpPr>
            <a:endCxn id="358" idx="2"/>
          </p:cNvCxnSpPr>
          <p:nvPr/>
        </p:nvCxnSpPr>
        <p:spPr>
          <a:xfrm rot="10800000">
            <a:off x="3597489" y="3732949"/>
            <a:ext cx="0" cy="53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" name="Google Shape;370;p37"/>
          <p:cNvSpPr txBox="1"/>
          <p:nvPr/>
        </p:nvSpPr>
        <p:spPr>
          <a:xfrm>
            <a:off x="908600" y="4332456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/>
          </a:p>
        </p:txBody>
      </p:sp>
      <p:sp>
        <p:nvSpPr>
          <p:cNvPr id="371" name="Google Shape;371;p37"/>
          <p:cNvSpPr txBox="1"/>
          <p:nvPr/>
        </p:nvSpPr>
        <p:spPr>
          <a:xfrm>
            <a:off x="1539525" y="4332456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/>
          </a:p>
        </p:txBody>
      </p:sp>
      <p:sp>
        <p:nvSpPr>
          <p:cNvPr id="372" name="Google Shape;372;p37"/>
          <p:cNvSpPr txBox="1"/>
          <p:nvPr/>
        </p:nvSpPr>
        <p:spPr>
          <a:xfrm>
            <a:off x="2481188" y="4332456"/>
            <a:ext cx="7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macht</a:t>
            </a:r>
            <a:endParaRPr/>
          </a:p>
        </p:txBody>
      </p:sp>
      <p:sp>
        <p:nvSpPr>
          <p:cNvPr id="373" name="Google Shape;373;p37"/>
          <p:cNvSpPr txBox="1"/>
          <p:nvPr/>
        </p:nvSpPr>
        <p:spPr>
          <a:xfrm>
            <a:off x="3260875" y="4332456"/>
            <a:ext cx="6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Spaß</a:t>
            </a:r>
            <a:endParaRPr/>
          </a:p>
        </p:txBody>
      </p:sp>
      <p:cxnSp>
        <p:nvCxnSpPr>
          <p:cNvPr id="374" name="Google Shape;374;p37"/>
          <p:cNvCxnSpPr>
            <a:stCxn id="358" idx="3"/>
            <a:endCxn id="375" idx="1"/>
          </p:cNvCxnSpPr>
          <p:nvPr/>
        </p:nvCxnSpPr>
        <p:spPr>
          <a:xfrm flipH="1" rot="10800000">
            <a:off x="3798080" y="3205624"/>
            <a:ext cx="7779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76" name="Google Shape;376;p37"/>
          <p:cNvGrpSpPr/>
          <p:nvPr/>
        </p:nvGrpSpPr>
        <p:grpSpPr>
          <a:xfrm>
            <a:off x="4575974" y="2679377"/>
            <a:ext cx="401181" cy="1052250"/>
            <a:chOff x="2256675" y="2302925"/>
            <a:chExt cx="283200" cy="742800"/>
          </a:xfrm>
        </p:grpSpPr>
        <p:sp>
          <p:nvSpPr>
            <p:cNvPr id="375" name="Google Shape;375;p3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grpSp>
        <p:nvGrpSpPr>
          <p:cNvPr id="381" name="Google Shape;381;p37"/>
          <p:cNvGrpSpPr/>
          <p:nvPr/>
        </p:nvGrpSpPr>
        <p:grpSpPr>
          <a:xfrm>
            <a:off x="5443089" y="2679384"/>
            <a:ext cx="401181" cy="1052250"/>
            <a:chOff x="2256675" y="2302925"/>
            <a:chExt cx="283200" cy="742800"/>
          </a:xfrm>
        </p:grpSpPr>
        <p:sp>
          <p:nvSpPr>
            <p:cNvPr id="382" name="Google Shape;382;p3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37"/>
          <p:cNvGrpSpPr/>
          <p:nvPr/>
        </p:nvGrpSpPr>
        <p:grpSpPr>
          <a:xfrm>
            <a:off x="6256663" y="2679384"/>
            <a:ext cx="401181" cy="1052250"/>
            <a:chOff x="2256675" y="2302925"/>
            <a:chExt cx="283200" cy="742800"/>
          </a:xfrm>
        </p:grpSpPr>
        <p:sp>
          <p:nvSpPr>
            <p:cNvPr id="388" name="Google Shape;388;p3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37"/>
          <p:cNvGrpSpPr/>
          <p:nvPr/>
        </p:nvGrpSpPr>
        <p:grpSpPr>
          <a:xfrm>
            <a:off x="7064264" y="2679384"/>
            <a:ext cx="401181" cy="1052250"/>
            <a:chOff x="2256675" y="2302925"/>
            <a:chExt cx="283200" cy="742800"/>
          </a:xfrm>
        </p:grpSpPr>
        <p:sp>
          <p:nvSpPr>
            <p:cNvPr id="394" name="Google Shape;394;p3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37"/>
          <p:cNvGrpSpPr/>
          <p:nvPr/>
        </p:nvGrpSpPr>
        <p:grpSpPr>
          <a:xfrm>
            <a:off x="7849399" y="2679384"/>
            <a:ext cx="401181" cy="1052250"/>
            <a:chOff x="2256675" y="2302925"/>
            <a:chExt cx="283200" cy="742800"/>
          </a:xfrm>
        </p:grpSpPr>
        <p:sp>
          <p:nvSpPr>
            <p:cNvPr id="400" name="Google Shape;400;p3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405" name="Google Shape;405;p37"/>
          <p:cNvCxnSpPr>
            <a:stCxn id="382" idx="3"/>
            <a:endCxn id="388" idx="1"/>
          </p:cNvCxnSpPr>
          <p:nvPr/>
        </p:nvCxnSpPr>
        <p:spPr>
          <a:xfrm>
            <a:off x="5844270" y="3205510"/>
            <a:ext cx="412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37"/>
          <p:cNvCxnSpPr>
            <a:stCxn id="388" idx="3"/>
            <a:endCxn id="394" idx="1"/>
          </p:cNvCxnSpPr>
          <p:nvPr/>
        </p:nvCxnSpPr>
        <p:spPr>
          <a:xfrm>
            <a:off x="6657844" y="3205510"/>
            <a:ext cx="406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37"/>
          <p:cNvCxnSpPr/>
          <p:nvPr/>
        </p:nvCxnSpPr>
        <p:spPr>
          <a:xfrm>
            <a:off x="7465445" y="3205510"/>
            <a:ext cx="38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37"/>
          <p:cNvCxnSpPr>
            <a:endCxn id="382" idx="2"/>
          </p:cNvCxnSpPr>
          <p:nvPr/>
        </p:nvCxnSpPr>
        <p:spPr>
          <a:xfrm rot="10800000">
            <a:off x="5643680" y="3731635"/>
            <a:ext cx="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37"/>
          <p:cNvCxnSpPr>
            <a:endCxn id="388" idx="2"/>
          </p:cNvCxnSpPr>
          <p:nvPr/>
        </p:nvCxnSpPr>
        <p:spPr>
          <a:xfrm rot="10800000">
            <a:off x="6457253" y="3731635"/>
            <a:ext cx="600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37"/>
          <p:cNvCxnSpPr/>
          <p:nvPr/>
        </p:nvCxnSpPr>
        <p:spPr>
          <a:xfrm rot="10800000">
            <a:off x="7289142" y="3731635"/>
            <a:ext cx="0" cy="5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37"/>
          <p:cNvCxnSpPr>
            <a:endCxn id="400" idx="2"/>
          </p:cNvCxnSpPr>
          <p:nvPr/>
        </p:nvCxnSpPr>
        <p:spPr>
          <a:xfrm rot="10800000">
            <a:off x="8049989" y="3731635"/>
            <a:ext cx="0" cy="53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37"/>
          <p:cNvSpPr txBox="1"/>
          <p:nvPr/>
        </p:nvSpPr>
        <p:spPr>
          <a:xfrm>
            <a:off x="5324020" y="4284606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/>
          </a:p>
        </p:txBody>
      </p:sp>
      <p:sp>
        <p:nvSpPr>
          <p:cNvPr id="413" name="Google Shape;413;p37"/>
          <p:cNvSpPr txBox="1"/>
          <p:nvPr/>
        </p:nvSpPr>
        <p:spPr>
          <a:xfrm>
            <a:off x="5993800" y="4292035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/>
          </a:p>
        </p:txBody>
      </p:sp>
      <p:sp>
        <p:nvSpPr>
          <p:cNvPr id="414" name="Google Shape;414;p37"/>
          <p:cNvSpPr txBox="1"/>
          <p:nvPr/>
        </p:nvSpPr>
        <p:spPr>
          <a:xfrm>
            <a:off x="6897495" y="4280551"/>
            <a:ext cx="7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415" name="Google Shape;415;p37"/>
          <p:cNvSpPr txBox="1"/>
          <p:nvPr/>
        </p:nvSpPr>
        <p:spPr>
          <a:xfrm>
            <a:off x="7683686" y="4280551"/>
            <a:ext cx="6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endParaRPr/>
          </a:p>
        </p:txBody>
      </p:sp>
      <p:sp>
        <p:nvSpPr>
          <p:cNvPr id="416" name="Google Shape;416;p37"/>
          <p:cNvSpPr txBox="1"/>
          <p:nvPr/>
        </p:nvSpPr>
        <p:spPr>
          <a:xfrm>
            <a:off x="4298025" y="4287960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&lt;START&gt;</a:t>
            </a:r>
            <a:endParaRPr/>
          </a:p>
        </p:txBody>
      </p:sp>
      <p:cxnSp>
        <p:nvCxnSpPr>
          <p:cNvPr id="417" name="Google Shape;417;p37"/>
          <p:cNvCxnSpPr/>
          <p:nvPr/>
        </p:nvCxnSpPr>
        <p:spPr>
          <a:xfrm rot="10800000">
            <a:off x="4749230" y="3740547"/>
            <a:ext cx="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37"/>
          <p:cNvCxnSpPr/>
          <p:nvPr/>
        </p:nvCxnSpPr>
        <p:spPr>
          <a:xfrm rot="10800000">
            <a:off x="4776555" y="23529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37"/>
          <p:cNvCxnSpPr/>
          <p:nvPr/>
        </p:nvCxnSpPr>
        <p:spPr>
          <a:xfrm rot="10800000">
            <a:off x="5658705" y="23529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37"/>
          <p:cNvCxnSpPr/>
          <p:nvPr/>
        </p:nvCxnSpPr>
        <p:spPr>
          <a:xfrm rot="10800000">
            <a:off x="6457267" y="2368590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37"/>
          <p:cNvCxnSpPr/>
          <p:nvPr/>
        </p:nvCxnSpPr>
        <p:spPr>
          <a:xfrm rot="10800000">
            <a:off x="7264867" y="2367829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37"/>
          <p:cNvCxnSpPr/>
          <p:nvPr/>
        </p:nvCxnSpPr>
        <p:spPr>
          <a:xfrm rot="10800000">
            <a:off x="8061055" y="23685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37"/>
          <p:cNvCxnSpPr>
            <a:stCxn id="375" idx="3"/>
            <a:endCxn id="382" idx="1"/>
          </p:cNvCxnSpPr>
          <p:nvPr/>
        </p:nvCxnSpPr>
        <p:spPr>
          <a:xfrm>
            <a:off x="4977155" y="3205502"/>
            <a:ext cx="465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37"/>
          <p:cNvSpPr/>
          <p:nvPr/>
        </p:nvSpPr>
        <p:spPr>
          <a:xfrm>
            <a:off x="663650" y="2679310"/>
            <a:ext cx="170700" cy="1052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7"/>
          <p:cNvSpPr txBox="1"/>
          <p:nvPr/>
        </p:nvSpPr>
        <p:spPr>
          <a:xfrm rot="-5400000">
            <a:off x="-451075" y="3072110"/>
            <a:ext cx="17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Encoder RNN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26" name="Google Shape;426;p37"/>
          <p:cNvSpPr/>
          <p:nvPr/>
        </p:nvSpPr>
        <p:spPr>
          <a:xfrm>
            <a:off x="8428275" y="2705010"/>
            <a:ext cx="207600" cy="1026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7"/>
          <p:cNvSpPr txBox="1"/>
          <p:nvPr/>
        </p:nvSpPr>
        <p:spPr>
          <a:xfrm rot="5400000">
            <a:off x="7903350" y="3054685"/>
            <a:ext cx="17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Decoder RNN </a:t>
            </a:r>
            <a:endParaRPr>
              <a:solidFill>
                <a:srgbClr val="FF00FF"/>
              </a:solidFill>
            </a:endParaRPr>
          </a:p>
        </p:txBody>
      </p:sp>
      <p:pic>
        <p:nvPicPr>
          <p:cNvPr descr="\hat{\mathbf{y}}_1" id="428" name="Google Shape;4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795" y="2082036"/>
            <a:ext cx="209525" cy="219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_2" id="429" name="Google Shape;42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9719" y="2094307"/>
            <a:ext cx="209525" cy="214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_3" id="430" name="Google Shape;43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4416" y="2092786"/>
            <a:ext cx="219050" cy="2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_4" id="431" name="Google Shape;43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6275" y="2111699"/>
            <a:ext cx="219050" cy="2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_5" id="432" name="Google Shape;43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6707" y="2122419"/>
            <a:ext cx="219050" cy="2239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37"/>
          <p:cNvCxnSpPr/>
          <p:nvPr/>
        </p:nvCxnSpPr>
        <p:spPr>
          <a:xfrm rot="10800000">
            <a:off x="4776555" y="17433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37"/>
          <p:cNvCxnSpPr/>
          <p:nvPr/>
        </p:nvCxnSpPr>
        <p:spPr>
          <a:xfrm rot="10800000">
            <a:off x="5659251" y="17433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37"/>
          <p:cNvCxnSpPr/>
          <p:nvPr/>
        </p:nvCxnSpPr>
        <p:spPr>
          <a:xfrm rot="10800000">
            <a:off x="6452955" y="17433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37"/>
          <p:cNvCxnSpPr/>
          <p:nvPr/>
        </p:nvCxnSpPr>
        <p:spPr>
          <a:xfrm rot="10800000">
            <a:off x="7259451" y="1767685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37"/>
          <p:cNvCxnSpPr/>
          <p:nvPr/>
        </p:nvCxnSpPr>
        <p:spPr>
          <a:xfrm rot="10800000">
            <a:off x="8060571" y="1775101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J_1" id="438" name="Google Shape;43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5419" y="1403364"/>
            <a:ext cx="207600" cy="218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_2" id="439" name="Google Shape;439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55450" y="1406095"/>
            <a:ext cx="207600" cy="212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_3" id="440" name="Google Shape;440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35475" y="1402960"/>
            <a:ext cx="219050" cy="2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_4" id="441" name="Google Shape;441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35124" y="1395539"/>
            <a:ext cx="219050" cy="2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_5" id="442" name="Google Shape;442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51525" y="1392792"/>
            <a:ext cx="219050" cy="22452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7"/>
          <p:cNvSpPr/>
          <p:nvPr/>
        </p:nvSpPr>
        <p:spPr>
          <a:xfrm>
            <a:off x="4559150" y="1272960"/>
            <a:ext cx="412500" cy="400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7"/>
          <p:cNvSpPr txBox="1"/>
          <p:nvPr/>
        </p:nvSpPr>
        <p:spPr>
          <a:xfrm>
            <a:off x="4358600" y="926085"/>
            <a:ext cx="8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=negative log prob of “deep”</a:t>
            </a:r>
            <a:endParaRPr sz="700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37"/>
          <p:cNvSpPr txBox="1"/>
          <p:nvPr/>
        </p:nvSpPr>
        <p:spPr>
          <a:xfrm>
            <a:off x="6823991" y="926087"/>
            <a:ext cx="7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=negative log prob of “fun”</a:t>
            </a:r>
            <a:endParaRPr sz="700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6" name="Google Shape;446;p37"/>
          <p:cNvSpPr/>
          <p:nvPr/>
        </p:nvSpPr>
        <p:spPr>
          <a:xfrm>
            <a:off x="7866375" y="1280760"/>
            <a:ext cx="412500" cy="400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7"/>
          <p:cNvSpPr txBox="1"/>
          <p:nvPr/>
        </p:nvSpPr>
        <p:spPr>
          <a:xfrm>
            <a:off x="7531276" y="926960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=negative log prob of “&lt;END&gt;”</a:t>
            </a:r>
            <a:endParaRPr sz="700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37"/>
          <p:cNvSpPr/>
          <p:nvPr/>
        </p:nvSpPr>
        <p:spPr>
          <a:xfrm>
            <a:off x="7043320" y="1280760"/>
            <a:ext cx="412500" cy="400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+" id="449" name="Google Shape;449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77825" y="1391961"/>
            <a:ext cx="207600" cy="201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+" id="450" name="Google Shape;450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45463" y="1411736"/>
            <a:ext cx="207600" cy="201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+" id="451" name="Google Shape;451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41025" y="1411736"/>
            <a:ext cx="207600" cy="201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+" id="452" name="Google Shape;452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57300" y="1404311"/>
            <a:ext cx="207600" cy="201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 = \frac{1}{T}\sum_{t=1}^{T}J_t =" id="453" name="Google Shape;453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76025" y="1143351"/>
            <a:ext cx="1480350" cy="656902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7"/>
          <p:cNvSpPr txBox="1"/>
          <p:nvPr/>
        </p:nvSpPr>
        <p:spPr>
          <a:xfrm>
            <a:off x="1090752" y="4611083"/>
            <a:ext cx="28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ource sentence (from corpus)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37"/>
          <p:cNvSpPr txBox="1"/>
          <p:nvPr/>
        </p:nvSpPr>
        <p:spPr>
          <a:xfrm>
            <a:off x="5053152" y="4602231"/>
            <a:ext cx="28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target</a:t>
            </a: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sentence (from corpus)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Google Shape;456;p37"/>
          <p:cNvSpPr txBox="1"/>
          <p:nvPr/>
        </p:nvSpPr>
        <p:spPr>
          <a:xfrm>
            <a:off x="4619925" y="332150"/>
            <a:ext cx="427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Open Sans"/>
                <a:ea typeface="Open Sans"/>
                <a:cs typeface="Open Sans"/>
                <a:sym typeface="Open Sans"/>
              </a:rPr>
              <a:t>“Teacher forcing”</a:t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37"/>
          <p:cNvSpPr txBox="1"/>
          <p:nvPr/>
        </p:nvSpPr>
        <p:spPr>
          <a:xfrm>
            <a:off x="215150" y="1160779"/>
            <a:ext cx="2567700" cy="1262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is cool is that Seq2seq is optimized as a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single system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Backprop operates “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end-to-end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”.  We call this an “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end-to-end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architecture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”.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Multilayer (Stacked) NMT</a:t>
            </a:r>
            <a:endParaRPr sz="2600"/>
          </a:p>
        </p:txBody>
      </p:sp>
      <p:pic>
        <p:nvPicPr>
          <p:cNvPr id="463" name="Google Shape;463;p38"/>
          <p:cNvPicPr preferRelativeResize="0"/>
          <p:nvPr/>
        </p:nvPicPr>
        <p:blipFill rotWithShape="1">
          <a:blip r:embed="rId3">
            <a:alphaModFix/>
          </a:blip>
          <a:srcRect b="0" l="1487" r="0" t="0"/>
          <a:stretch/>
        </p:blipFill>
        <p:spPr>
          <a:xfrm>
            <a:off x="1164825" y="984100"/>
            <a:ext cx="6918976" cy="344880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8"/>
          <p:cNvSpPr txBox="1"/>
          <p:nvPr/>
        </p:nvSpPr>
        <p:spPr>
          <a:xfrm>
            <a:off x="1407450" y="4562200"/>
            <a:ext cx="621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Sequence to Sequence Learning with Neural Networks, Sutskever et al. 2014, </a:t>
            </a: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https://arxiv.org/abs/1409.3215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Greedy decoding</a:t>
            </a:r>
            <a:endParaRPr sz="2600"/>
          </a:p>
        </p:txBody>
      </p:sp>
      <p:cxnSp>
        <p:nvCxnSpPr>
          <p:cNvPr id="470" name="Google Shape;470;p39"/>
          <p:cNvCxnSpPr>
            <a:endCxn id="471" idx="1"/>
          </p:cNvCxnSpPr>
          <p:nvPr/>
        </p:nvCxnSpPr>
        <p:spPr>
          <a:xfrm flipH="1" rot="10800000">
            <a:off x="1986336" y="3106218"/>
            <a:ext cx="7779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72" name="Google Shape;472;p39"/>
          <p:cNvGrpSpPr/>
          <p:nvPr/>
        </p:nvGrpSpPr>
        <p:grpSpPr>
          <a:xfrm>
            <a:off x="2764236" y="2580092"/>
            <a:ext cx="401181" cy="1052250"/>
            <a:chOff x="2256675" y="2302925"/>
            <a:chExt cx="283200" cy="742800"/>
          </a:xfrm>
        </p:grpSpPr>
        <p:sp>
          <p:nvSpPr>
            <p:cNvPr id="471" name="Google Shape;471;p3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grpSp>
        <p:nvGrpSpPr>
          <p:cNvPr id="477" name="Google Shape;477;p39"/>
          <p:cNvGrpSpPr/>
          <p:nvPr/>
        </p:nvGrpSpPr>
        <p:grpSpPr>
          <a:xfrm>
            <a:off x="3631352" y="2580099"/>
            <a:ext cx="401181" cy="1052250"/>
            <a:chOff x="2256675" y="2302925"/>
            <a:chExt cx="283200" cy="742800"/>
          </a:xfrm>
        </p:grpSpPr>
        <p:sp>
          <p:nvSpPr>
            <p:cNvPr id="478" name="Google Shape;478;p3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39"/>
          <p:cNvGrpSpPr/>
          <p:nvPr/>
        </p:nvGrpSpPr>
        <p:grpSpPr>
          <a:xfrm>
            <a:off x="4444925" y="2580099"/>
            <a:ext cx="401181" cy="1052250"/>
            <a:chOff x="2256675" y="2302925"/>
            <a:chExt cx="283200" cy="742800"/>
          </a:xfrm>
        </p:grpSpPr>
        <p:sp>
          <p:nvSpPr>
            <p:cNvPr id="484" name="Google Shape;484;p3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39"/>
          <p:cNvGrpSpPr/>
          <p:nvPr/>
        </p:nvGrpSpPr>
        <p:grpSpPr>
          <a:xfrm>
            <a:off x="5252527" y="2580099"/>
            <a:ext cx="401181" cy="1052250"/>
            <a:chOff x="2256675" y="2302925"/>
            <a:chExt cx="283200" cy="742800"/>
          </a:xfrm>
        </p:grpSpPr>
        <p:sp>
          <p:nvSpPr>
            <p:cNvPr id="490" name="Google Shape;490;p3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39"/>
          <p:cNvGrpSpPr/>
          <p:nvPr/>
        </p:nvGrpSpPr>
        <p:grpSpPr>
          <a:xfrm>
            <a:off x="6037661" y="2580099"/>
            <a:ext cx="401181" cy="1052250"/>
            <a:chOff x="2256675" y="2302925"/>
            <a:chExt cx="283200" cy="742800"/>
          </a:xfrm>
        </p:grpSpPr>
        <p:sp>
          <p:nvSpPr>
            <p:cNvPr id="496" name="Google Shape;496;p3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501" name="Google Shape;501;p39"/>
          <p:cNvCxnSpPr>
            <a:stCxn id="478" idx="3"/>
            <a:endCxn id="484" idx="1"/>
          </p:cNvCxnSpPr>
          <p:nvPr/>
        </p:nvCxnSpPr>
        <p:spPr>
          <a:xfrm>
            <a:off x="4032533" y="3106225"/>
            <a:ext cx="412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39"/>
          <p:cNvCxnSpPr>
            <a:stCxn id="484" idx="3"/>
            <a:endCxn id="490" idx="1"/>
          </p:cNvCxnSpPr>
          <p:nvPr/>
        </p:nvCxnSpPr>
        <p:spPr>
          <a:xfrm>
            <a:off x="4846106" y="3106225"/>
            <a:ext cx="406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39"/>
          <p:cNvCxnSpPr/>
          <p:nvPr/>
        </p:nvCxnSpPr>
        <p:spPr>
          <a:xfrm>
            <a:off x="5653708" y="3106225"/>
            <a:ext cx="38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39"/>
          <p:cNvCxnSpPr>
            <a:endCxn id="478" idx="2"/>
          </p:cNvCxnSpPr>
          <p:nvPr/>
        </p:nvCxnSpPr>
        <p:spPr>
          <a:xfrm rot="10800000">
            <a:off x="3831942" y="3632350"/>
            <a:ext cx="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" name="Google Shape;505;p39"/>
          <p:cNvCxnSpPr>
            <a:endCxn id="484" idx="2"/>
          </p:cNvCxnSpPr>
          <p:nvPr/>
        </p:nvCxnSpPr>
        <p:spPr>
          <a:xfrm rot="10800000">
            <a:off x="4645516" y="3632350"/>
            <a:ext cx="600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39"/>
          <p:cNvCxnSpPr/>
          <p:nvPr/>
        </p:nvCxnSpPr>
        <p:spPr>
          <a:xfrm rot="10800000">
            <a:off x="5477405" y="3632350"/>
            <a:ext cx="0" cy="5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39"/>
          <p:cNvCxnSpPr>
            <a:endCxn id="496" idx="2"/>
          </p:cNvCxnSpPr>
          <p:nvPr/>
        </p:nvCxnSpPr>
        <p:spPr>
          <a:xfrm rot="10800000">
            <a:off x="6238252" y="3632350"/>
            <a:ext cx="0" cy="53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39"/>
          <p:cNvSpPr txBox="1"/>
          <p:nvPr/>
        </p:nvSpPr>
        <p:spPr>
          <a:xfrm>
            <a:off x="3512282" y="4185321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/>
          </a:p>
        </p:txBody>
      </p:sp>
      <p:sp>
        <p:nvSpPr>
          <p:cNvPr id="509" name="Google Shape;509;p39"/>
          <p:cNvSpPr txBox="1"/>
          <p:nvPr/>
        </p:nvSpPr>
        <p:spPr>
          <a:xfrm>
            <a:off x="4182063" y="4192750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/>
          </a:p>
        </p:txBody>
      </p:sp>
      <p:sp>
        <p:nvSpPr>
          <p:cNvPr id="510" name="Google Shape;510;p39"/>
          <p:cNvSpPr txBox="1"/>
          <p:nvPr/>
        </p:nvSpPr>
        <p:spPr>
          <a:xfrm>
            <a:off x="5085757" y="4181266"/>
            <a:ext cx="7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511" name="Google Shape;511;p39"/>
          <p:cNvSpPr txBox="1"/>
          <p:nvPr/>
        </p:nvSpPr>
        <p:spPr>
          <a:xfrm>
            <a:off x="5871948" y="4181266"/>
            <a:ext cx="6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endParaRPr/>
          </a:p>
        </p:txBody>
      </p:sp>
      <p:sp>
        <p:nvSpPr>
          <p:cNvPr id="512" name="Google Shape;512;p39"/>
          <p:cNvSpPr txBox="1"/>
          <p:nvPr/>
        </p:nvSpPr>
        <p:spPr>
          <a:xfrm>
            <a:off x="2486288" y="4188675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&lt;START&gt;</a:t>
            </a:r>
            <a:endParaRPr/>
          </a:p>
        </p:txBody>
      </p:sp>
      <p:cxnSp>
        <p:nvCxnSpPr>
          <p:cNvPr id="513" name="Google Shape;513;p39"/>
          <p:cNvCxnSpPr/>
          <p:nvPr/>
        </p:nvCxnSpPr>
        <p:spPr>
          <a:xfrm rot="10800000">
            <a:off x="2937492" y="3641262"/>
            <a:ext cx="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Google Shape;514;p39"/>
          <p:cNvCxnSpPr/>
          <p:nvPr/>
        </p:nvCxnSpPr>
        <p:spPr>
          <a:xfrm rot="10800000">
            <a:off x="2964817" y="2253712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39"/>
          <p:cNvCxnSpPr/>
          <p:nvPr/>
        </p:nvCxnSpPr>
        <p:spPr>
          <a:xfrm rot="10800000">
            <a:off x="3846967" y="2253712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" name="Google Shape;516;p39"/>
          <p:cNvCxnSpPr/>
          <p:nvPr/>
        </p:nvCxnSpPr>
        <p:spPr>
          <a:xfrm rot="10800000">
            <a:off x="4645530" y="2269305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39"/>
          <p:cNvCxnSpPr/>
          <p:nvPr/>
        </p:nvCxnSpPr>
        <p:spPr>
          <a:xfrm rot="10800000">
            <a:off x="5453130" y="2268545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39"/>
          <p:cNvCxnSpPr/>
          <p:nvPr/>
        </p:nvCxnSpPr>
        <p:spPr>
          <a:xfrm rot="10800000">
            <a:off x="6249317" y="2269312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39"/>
          <p:cNvCxnSpPr>
            <a:stCxn id="471" idx="3"/>
            <a:endCxn id="478" idx="1"/>
          </p:cNvCxnSpPr>
          <p:nvPr/>
        </p:nvCxnSpPr>
        <p:spPr>
          <a:xfrm>
            <a:off x="3165417" y="3106218"/>
            <a:ext cx="465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0" name="Google Shape;520;p39"/>
          <p:cNvSpPr txBox="1"/>
          <p:nvPr/>
        </p:nvSpPr>
        <p:spPr>
          <a:xfrm>
            <a:off x="2376988" y="2303139"/>
            <a:ext cx="6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1" name="Google Shape;521;p39"/>
          <p:cNvSpPr txBox="1"/>
          <p:nvPr/>
        </p:nvSpPr>
        <p:spPr>
          <a:xfrm>
            <a:off x="3276555" y="2303139"/>
            <a:ext cx="6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2" name="Google Shape;522;p39"/>
          <p:cNvSpPr txBox="1"/>
          <p:nvPr/>
        </p:nvSpPr>
        <p:spPr>
          <a:xfrm>
            <a:off x="4083052" y="2303139"/>
            <a:ext cx="6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3" name="Google Shape;523;p39"/>
          <p:cNvSpPr txBox="1"/>
          <p:nvPr/>
        </p:nvSpPr>
        <p:spPr>
          <a:xfrm>
            <a:off x="4891588" y="2303139"/>
            <a:ext cx="6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" name="Google Shape;524;p39"/>
          <p:cNvSpPr txBox="1"/>
          <p:nvPr/>
        </p:nvSpPr>
        <p:spPr>
          <a:xfrm>
            <a:off x="5675836" y="2303139"/>
            <a:ext cx="6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" name="Google Shape;525;p39"/>
          <p:cNvSpPr txBox="1"/>
          <p:nvPr/>
        </p:nvSpPr>
        <p:spPr>
          <a:xfrm>
            <a:off x="2507238" y="1853500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endParaRPr/>
          </a:p>
        </p:txBody>
      </p:sp>
      <p:sp>
        <p:nvSpPr>
          <p:cNvPr id="526" name="Google Shape;526;p39"/>
          <p:cNvSpPr txBox="1"/>
          <p:nvPr/>
        </p:nvSpPr>
        <p:spPr>
          <a:xfrm>
            <a:off x="3345438" y="1853500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learning</a:t>
            </a:r>
            <a:endParaRPr/>
          </a:p>
        </p:txBody>
      </p:sp>
      <p:sp>
        <p:nvSpPr>
          <p:cNvPr id="527" name="Google Shape;527;p39"/>
          <p:cNvSpPr txBox="1"/>
          <p:nvPr/>
        </p:nvSpPr>
        <p:spPr>
          <a:xfrm>
            <a:off x="4166811" y="1855748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528" name="Google Shape;528;p39"/>
          <p:cNvSpPr txBox="1"/>
          <p:nvPr/>
        </p:nvSpPr>
        <p:spPr>
          <a:xfrm>
            <a:off x="4973307" y="1846293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endParaRPr/>
          </a:p>
        </p:txBody>
      </p:sp>
      <p:sp>
        <p:nvSpPr>
          <p:cNvPr id="529" name="Google Shape;529;p39"/>
          <p:cNvSpPr txBox="1"/>
          <p:nvPr/>
        </p:nvSpPr>
        <p:spPr>
          <a:xfrm>
            <a:off x="5767011" y="1855748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&lt;END&gt;</a:t>
            </a:r>
            <a:endParaRPr/>
          </a:p>
        </p:txBody>
      </p:sp>
      <p:cxnSp>
        <p:nvCxnSpPr>
          <p:cNvPr id="530" name="Google Shape;530;p39"/>
          <p:cNvCxnSpPr>
            <a:stCxn id="520" idx="3"/>
            <a:endCxn id="508" idx="0"/>
          </p:cNvCxnSpPr>
          <p:nvPr/>
        </p:nvCxnSpPr>
        <p:spPr>
          <a:xfrm>
            <a:off x="3021688" y="2464689"/>
            <a:ext cx="788100" cy="17205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p39"/>
          <p:cNvCxnSpPr>
            <a:stCxn id="521" idx="3"/>
            <a:endCxn id="509" idx="0"/>
          </p:cNvCxnSpPr>
          <p:nvPr/>
        </p:nvCxnSpPr>
        <p:spPr>
          <a:xfrm>
            <a:off x="3921255" y="2464689"/>
            <a:ext cx="711900" cy="17280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p39"/>
          <p:cNvCxnSpPr>
            <a:stCxn id="522" idx="3"/>
            <a:endCxn id="510" idx="0"/>
          </p:cNvCxnSpPr>
          <p:nvPr/>
        </p:nvCxnSpPr>
        <p:spPr>
          <a:xfrm>
            <a:off x="4727752" y="2464689"/>
            <a:ext cx="728100" cy="17166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39"/>
          <p:cNvCxnSpPr>
            <a:stCxn id="523" idx="3"/>
            <a:endCxn id="511" idx="0"/>
          </p:cNvCxnSpPr>
          <p:nvPr/>
        </p:nvCxnSpPr>
        <p:spPr>
          <a:xfrm>
            <a:off x="5536288" y="2464689"/>
            <a:ext cx="683400" cy="17166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534" name="Google Shape;534;p39"/>
          <p:cNvSpPr/>
          <p:nvPr/>
        </p:nvSpPr>
        <p:spPr>
          <a:xfrm>
            <a:off x="6616538" y="2605725"/>
            <a:ext cx="207600" cy="1026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9"/>
          <p:cNvSpPr txBox="1"/>
          <p:nvPr/>
        </p:nvSpPr>
        <p:spPr>
          <a:xfrm rot="5400000">
            <a:off x="6091613" y="2955400"/>
            <a:ext cx="17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Decoder RNN 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536" name="Google Shape;536;p39"/>
          <p:cNvSpPr txBox="1"/>
          <p:nvPr>
            <p:ph idx="1" type="body"/>
          </p:nvPr>
        </p:nvSpPr>
        <p:spPr>
          <a:xfrm>
            <a:off x="105050" y="942775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On our earlier slide, our decoding is of greedy, </a:t>
            </a:r>
            <a:r>
              <a:rPr b="1" lang="en" sz="1500"/>
              <a:t>taking the highest probability word (i.e., argmax)</a:t>
            </a:r>
            <a:r>
              <a:rPr lang="en" sz="1500"/>
              <a:t>.  Any potential problem with that?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Beam search</a:t>
            </a:r>
            <a:endParaRPr sz="2600"/>
          </a:p>
        </p:txBody>
      </p:sp>
      <p:sp>
        <p:nvSpPr>
          <p:cNvPr id="542" name="Google Shape;542;p40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Beam search</a:t>
            </a:r>
            <a:r>
              <a:rPr lang="en" sz="1500"/>
              <a:t>: on each step of decoding, keep track of the </a:t>
            </a:r>
            <a:r>
              <a:rPr i="1" lang="en" sz="1500"/>
              <a:t>k</a:t>
            </a:r>
            <a:r>
              <a:rPr lang="en" sz="1500"/>
              <a:t> most probable partial translations (which we call </a:t>
            </a:r>
            <a:r>
              <a:rPr b="1" lang="en" sz="1500"/>
              <a:t>hypothesis</a:t>
            </a:r>
            <a:r>
              <a:rPr lang="en" sz="1500"/>
              <a:t>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k</a:t>
            </a:r>
            <a:r>
              <a:rPr lang="en" sz="1500"/>
              <a:t> is the beam size (in practice around 5 to 10)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hypothesis                            has a </a:t>
            </a:r>
            <a:r>
              <a:rPr b="1" lang="en" sz="1500"/>
              <a:t>score</a:t>
            </a:r>
            <a:r>
              <a:rPr lang="en" sz="1500"/>
              <a:t> which is its log prob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500"/>
            </a:br>
            <a:endParaRPr sz="1500"/>
          </a:p>
          <a:p>
            <a:pPr indent="-323850" lvl="0" marL="9144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Scores are all </a:t>
            </a:r>
            <a:r>
              <a:rPr b="1" lang="en" sz="1500"/>
              <a:t>negative</a:t>
            </a:r>
            <a:r>
              <a:rPr lang="en" sz="1500"/>
              <a:t>, and higher score is better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search for high-scoring hypotheses, tracking top </a:t>
            </a:r>
            <a:r>
              <a:rPr i="1" lang="en" sz="1500"/>
              <a:t>k</a:t>
            </a:r>
            <a:r>
              <a:rPr lang="en" sz="1500"/>
              <a:t> performers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Beam search is </a:t>
            </a:r>
            <a:r>
              <a:rPr b="1" lang="en" sz="1500"/>
              <a:t>not guaranteed</a:t>
            </a:r>
            <a:r>
              <a:rPr lang="en" sz="1500"/>
              <a:t> to find optimal solution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But </a:t>
            </a:r>
            <a:r>
              <a:rPr b="1" lang="en" sz="1500"/>
              <a:t>much more efficient</a:t>
            </a:r>
            <a:r>
              <a:rPr lang="en" sz="1500"/>
              <a:t> than exhaustive search!</a:t>
            </a:r>
            <a:endParaRPr sz="1500"/>
          </a:p>
        </p:txBody>
      </p:sp>
      <p:pic>
        <p:nvPicPr>
          <p:cNvPr descr="y_1,\cdots,y_t" id="543" name="Google Shape;5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894" y="2052796"/>
            <a:ext cx="1096739" cy="183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ext{score}(y_1,\cdots, y_t) = \log P_\text{LM}(y_1, \cdots, y_t|x) = \sum_{t=1}^{t}\log P_{\text{LM}}(y_i|y_1,\cdots,y_{i-1}, x)" id="544" name="Google Shape;5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13" y="2279139"/>
            <a:ext cx="6413650" cy="585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Announcement</a:t>
            </a:r>
            <a:endParaRPr sz="2900"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 announcements (if any)...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Beam search - Example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(only for demo purposes - no real data, no real dot product)</a:t>
            </a:r>
            <a:endParaRPr sz="1000"/>
          </a:p>
        </p:txBody>
      </p:sp>
      <p:sp>
        <p:nvSpPr>
          <p:cNvPr id="550" name="Google Shape;550;p41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</a:rPr>
              <a:t>Beam size</a:t>
            </a:r>
            <a:r>
              <a:rPr lang="en" sz="1100"/>
              <a:t> = k = 2 (numbers of parallel search).  </a:t>
            </a:r>
            <a:r>
              <a:rPr b="1" lang="en" sz="1100"/>
              <a:t>  </a:t>
            </a:r>
            <a:r>
              <a:rPr lang="en" sz="1100">
                <a:solidFill>
                  <a:srgbClr val="0000FF"/>
                </a:solidFill>
              </a:rPr>
              <a:t>Blue numbers</a:t>
            </a:r>
            <a:r>
              <a:rPr lang="en" sz="1100"/>
              <a:t> =</a:t>
            </a:r>
            <a:br>
              <a:rPr lang="en" sz="1100"/>
            </a:br>
            <a:r>
              <a:rPr lang="en" sz="1100">
                <a:solidFill>
                  <a:srgbClr val="38761D"/>
                </a:solidFill>
              </a:rPr>
              <a:t>n</a:t>
            </a:r>
            <a:r>
              <a:rPr lang="en" sz="1100">
                <a:solidFill>
                  <a:srgbClr val="38761D"/>
                </a:solidFill>
              </a:rPr>
              <a:t>o.of required hypo</a:t>
            </a:r>
            <a:r>
              <a:rPr lang="en" sz="1100"/>
              <a:t> = n = 3.       </a:t>
            </a:r>
            <a:r>
              <a:rPr lang="en" sz="1100">
                <a:solidFill>
                  <a:srgbClr val="FF00FF"/>
                </a:solidFill>
              </a:rPr>
              <a:t>Pink</a:t>
            </a:r>
            <a:r>
              <a:rPr lang="en" sz="1100"/>
              <a:t> refers to the search words</a:t>
            </a:r>
            <a:endParaRPr sz="1100"/>
          </a:p>
        </p:txBody>
      </p:sp>
      <p:pic>
        <p:nvPicPr>
          <p:cNvPr descr="\text{score}(y_1,\cdots, y_t) = \log P_\text{LM}(y_1, \cdots, y_t|x) = \sum_{t=1}^{t}\log P_{\text{LM}}(y_i|y_1,\cdots,y_{i-1}, x)" id="551" name="Google Shape;551;p41"/>
          <p:cNvPicPr preferRelativeResize="0"/>
          <p:nvPr/>
        </p:nvPicPr>
        <p:blipFill rotWithShape="1">
          <a:blip r:embed="rId3">
            <a:alphaModFix/>
          </a:blip>
          <a:srcRect b="0" l="0" r="44162" t="0"/>
          <a:stretch/>
        </p:blipFill>
        <p:spPr>
          <a:xfrm>
            <a:off x="4535707" y="939438"/>
            <a:ext cx="2897373" cy="4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1"/>
          <p:cNvSpPr txBox="1"/>
          <p:nvPr/>
        </p:nvSpPr>
        <p:spPr>
          <a:xfrm>
            <a:off x="147808" y="3136658"/>
            <a:ext cx="9030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i="1"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START</a:t>
            </a:r>
            <a:r>
              <a:rPr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" name="Google Shape;553;p41"/>
          <p:cNvSpPr txBox="1"/>
          <p:nvPr/>
        </p:nvSpPr>
        <p:spPr>
          <a:xfrm>
            <a:off x="1998208" y="2176375"/>
            <a:ext cx="9414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learning</a:t>
            </a:r>
            <a:endParaRPr i="1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" name="Google Shape;554;p41"/>
          <p:cNvSpPr txBox="1"/>
          <p:nvPr/>
        </p:nvSpPr>
        <p:spPr>
          <a:xfrm>
            <a:off x="1998208" y="2624850"/>
            <a:ext cx="9414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blue</a:t>
            </a:r>
            <a:endParaRPr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5" name="Google Shape;555;p41"/>
          <p:cNvSpPr txBox="1"/>
          <p:nvPr/>
        </p:nvSpPr>
        <p:spPr>
          <a:xfrm>
            <a:off x="2007059" y="3680025"/>
            <a:ext cx="9414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was</a:t>
            </a:r>
            <a:endParaRPr i="1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6" name="Google Shape;556;p41"/>
          <p:cNvSpPr txBox="1"/>
          <p:nvPr/>
        </p:nvSpPr>
        <p:spPr>
          <a:xfrm>
            <a:off x="2007059" y="4136831"/>
            <a:ext cx="9414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eat</a:t>
            </a:r>
            <a:endParaRPr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7" name="Google Shape;557;p41"/>
          <p:cNvSpPr txBox="1"/>
          <p:nvPr/>
        </p:nvSpPr>
        <p:spPr>
          <a:xfrm>
            <a:off x="1064917" y="2186225"/>
            <a:ext cx="37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-0.7</a:t>
            </a:r>
            <a:endParaRPr b="1" sz="8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" name="Google Shape;558;p41"/>
          <p:cNvSpPr txBox="1"/>
          <p:nvPr/>
        </p:nvSpPr>
        <p:spPr>
          <a:xfrm>
            <a:off x="1020658" y="4232546"/>
            <a:ext cx="37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-0.9</a:t>
            </a:r>
            <a:endParaRPr b="1" sz="8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" name="Google Shape;559;p41"/>
          <p:cNvSpPr txBox="1"/>
          <p:nvPr/>
        </p:nvSpPr>
        <p:spPr>
          <a:xfrm>
            <a:off x="1787758" y="1821280"/>
            <a:ext cx="151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-1.7 = log P</a:t>
            </a:r>
            <a:r>
              <a:rPr b="1" baseline="-25000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LM</a:t>
            </a: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(learning | &lt;START&gt; deep) + -0.7</a:t>
            </a:r>
            <a:endParaRPr b="1" sz="8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41"/>
          <p:cNvSpPr txBox="1"/>
          <p:nvPr/>
        </p:nvSpPr>
        <p:spPr>
          <a:xfrm>
            <a:off x="1805461" y="2967033"/>
            <a:ext cx="151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-2.9 = log P</a:t>
            </a:r>
            <a:r>
              <a:rPr b="1" baseline="-25000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LM</a:t>
            </a: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(learning | &lt;START&gt; blue) + -0.7</a:t>
            </a:r>
            <a:endParaRPr b="1" sz="8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" name="Google Shape;561;p41"/>
          <p:cNvSpPr txBox="1"/>
          <p:nvPr/>
        </p:nvSpPr>
        <p:spPr>
          <a:xfrm>
            <a:off x="1890513" y="3321477"/>
            <a:ext cx="151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-1.6 = log P</a:t>
            </a:r>
            <a:r>
              <a:rPr b="1" baseline="-25000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LM</a:t>
            </a: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(was | &lt;START&gt; he) + -0.9</a:t>
            </a:r>
            <a:endParaRPr b="1" sz="8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2" name="Google Shape;562;p41"/>
          <p:cNvSpPr txBox="1"/>
          <p:nvPr/>
        </p:nvSpPr>
        <p:spPr>
          <a:xfrm>
            <a:off x="1814313" y="4459049"/>
            <a:ext cx="151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-1.8 = log P</a:t>
            </a:r>
            <a:r>
              <a:rPr b="1" baseline="-25000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LM</a:t>
            </a: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(eat | &lt;START&gt; he) + -0.9</a:t>
            </a:r>
            <a:endParaRPr b="1" sz="8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3" name="Google Shape;563;p41"/>
          <p:cNvGrpSpPr/>
          <p:nvPr/>
        </p:nvGrpSpPr>
        <p:grpSpPr>
          <a:xfrm>
            <a:off x="2280650" y="1914606"/>
            <a:ext cx="381152" cy="2845472"/>
            <a:chOff x="2280650" y="1838406"/>
            <a:chExt cx="381152" cy="2845472"/>
          </a:xfrm>
        </p:grpSpPr>
        <p:sp>
          <p:nvSpPr>
            <p:cNvPr id="564" name="Google Shape;564;p41"/>
            <p:cNvSpPr txBox="1"/>
            <p:nvPr/>
          </p:nvSpPr>
          <p:spPr>
            <a:xfrm>
              <a:off x="2289502" y="4376077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-1.8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5" name="Google Shape;565;p41"/>
            <p:cNvSpPr txBox="1"/>
            <p:nvPr/>
          </p:nvSpPr>
          <p:spPr>
            <a:xfrm>
              <a:off x="2289502" y="3367808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-1.6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6" name="Google Shape;566;p41"/>
            <p:cNvSpPr txBox="1"/>
            <p:nvPr/>
          </p:nvSpPr>
          <p:spPr>
            <a:xfrm>
              <a:off x="2280650" y="2887502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-2.9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7" name="Google Shape;567;p41"/>
            <p:cNvSpPr txBox="1"/>
            <p:nvPr/>
          </p:nvSpPr>
          <p:spPr>
            <a:xfrm>
              <a:off x="2280650" y="1838406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-1.7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8" name="Google Shape;568;p41"/>
          <p:cNvSpPr txBox="1"/>
          <p:nvPr/>
        </p:nvSpPr>
        <p:spPr>
          <a:xfrm>
            <a:off x="944458" y="2407325"/>
            <a:ext cx="5823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endParaRPr i="1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" name="Google Shape;569;p41"/>
          <p:cNvSpPr txBox="1"/>
          <p:nvPr/>
        </p:nvSpPr>
        <p:spPr>
          <a:xfrm>
            <a:off x="944458" y="3908236"/>
            <a:ext cx="5823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he</a:t>
            </a:r>
            <a:endParaRPr i="1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0" name="Google Shape;570;p41"/>
          <p:cNvSpPr txBox="1"/>
          <p:nvPr/>
        </p:nvSpPr>
        <p:spPr>
          <a:xfrm>
            <a:off x="-54667" y="2164175"/>
            <a:ext cx="184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-0.7 = log P</a:t>
            </a:r>
            <a:r>
              <a:rPr b="1" baseline="-25000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LM</a:t>
            </a: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(deep | &lt;START&gt;)</a:t>
            </a:r>
            <a:endParaRPr b="1" sz="8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1" name="Google Shape;571;p41"/>
          <p:cNvSpPr txBox="1"/>
          <p:nvPr/>
        </p:nvSpPr>
        <p:spPr>
          <a:xfrm>
            <a:off x="31263" y="4231329"/>
            <a:ext cx="16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-0.9 = log P</a:t>
            </a:r>
            <a:r>
              <a:rPr b="1" baseline="-25000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LM</a:t>
            </a: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(he | &lt;START&gt;)</a:t>
            </a:r>
            <a:endParaRPr b="1" sz="8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72" name="Google Shape;572;p41"/>
          <p:cNvCxnSpPr>
            <a:stCxn id="552" idx="0"/>
            <a:endCxn id="568" idx="1"/>
          </p:cNvCxnSpPr>
          <p:nvPr/>
        </p:nvCxnSpPr>
        <p:spPr>
          <a:xfrm flipH="1" rot="10800000">
            <a:off x="599308" y="2607458"/>
            <a:ext cx="345300" cy="52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p41"/>
          <p:cNvCxnSpPr>
            <a:stCxn id="552" idx="2"/>
            <a:endCxn id="569" idx="1"/>
          </p:cNvCxnSpPr>
          <p:nvPr/>
        </p:nvCxnSpPr>
        <p:spPr>
          <a:xfrm>
            <a:off x="599308" y="3536858"/>
            <a:ext cx="345300" cy="57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41"/>
          <p:cNvCxnSpPr>
            <a:stCxn id="569" idx="3"/>
            <a:endCxn id="555" idx="1"/>
          </p:cNvCxnSpPr>
          <p:nvPr/>
        </p:nvCxnSpPr>
        <p:spPr>
          <a:xfrm flipH="1" rot="10800000">
            <a:off x="1526758" y="3880036"/>
            <a:ext cx="480300" cy="22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p41"/>
          <p:cNvCxnSpPr>
            <a:stCxn id="569" idx="3"/>
            <a:endCxn id="556" idx="1"/>
          </p:cNvCxnSpPr>
          <p:nvPr/>
        </p:nvCxnSpPr>
        <p:spPr>
          <a:xfrm>
            <a:off x="1526758" y="4108336"/>
            <a:ext cx="4803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" name="Google Shape;576;p41"/>
          <p:cNvCxnSpPr>
            <a:stCxn id="568" idx="3"/>
            <a:endCxn id="554" idx="1"/>
          </p:cNvCxnSpPr>
          <p:nvPr/>
        </p:nvCxnSpPr>
        <p:spPr>
          <a:xfrm>
            <a:off x="1526758" y="2607425"/>
            <a:ext cx="471300" cy="21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" name="Google Shape;577;p41"/>
          <p:cNvCxnSpPr>
            <a:stCxn id="568" idx="3"/>
            <a:endCxn id="553" idx="1"/>
          </p:cNvCxnSpPr>
          <p:nvPr/>
        </p:nvCxnSpPr>
        <p:spPr>
          <a:xfrm flipH="1" rot="10800000">
            <a:off x="1526758" y="2376425"/>
            <a:ext cx="471300" cy="23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78" name="Google Shape;578;p41"/>
          <p:cNvGrpSpPr/>
          <p:nvPr/>
        </p:nvGrpSpPr>
        <p:grpSpPr>
          <a:xfrm>
            <a:off x="2939608" y="1627509"/>
            <a:ext cx="1280150" cy="2974800"/>
            <a:chOff x="2939608" y="1551309"/>
            <a:chExt cx="1280150" cy="2974800"/>
          </a:xfrm>
        </p:grpSpPr>
        <p:sp>
          <p:nvSpPr>
            <p:cNvPr id="579" name="Google Shape;579;p41"/>
            <p:cNvSpPr txBox="1"/>
            <p:nvPr/>
          </p:nvSpPr>
          <p:spPr>
            <a:xfrm>
              <a:off x="3156258" y="17694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rPr>
                <a:t>is</a:t>
              </a:r>
              <a:endParaRPr i="1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0" name="Google Shape;580;p41"/>
            <p:cNvSpPr txBox="1"/>
            <p:nvPr/>
          </p:nvSpPr>
          <p:spPr>
            <a:xfrm>
              <a:off x="3156258" y="2245644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algorithms</a:t>
              </a:r>
              <a:endParaRPr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1" name="Google Shape;581;p41"/>
            <p:cNvSpPr txBox="1"/>
            <p:nvPr/>
          </p:nvSpPr>
          <p:spPr>
            <a:xfrm>
              <a:off x="3131383" y="3401250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gone</a:t>
              </a:r>
              <a:endParaRPr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2" name="Google Shape;582;p41"/>
            <p:cNvSpPr txBox="1"/>
            <p:nvPr/>
          </p:nvSpPr>
          <p:spPr>
            <a:xfrm>
              <a:off x="3147408" y="3867833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rPr>
                <a:t>born</a:t>
              </a:r>
              <a:endParaRPr i="1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3" name="Google Shape;583;p41"/>
            <p:cNvSpPr txBox="1"/>
            <p:nvPr/>
          </p:nvSpPr>
          <p:spPr>
            <a:xfrm>
              <a:off x="3423650" y="2600406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-2.8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4" name="Google Shape;584;p41"/>
            <p:cNvSpPr txBox="1"/>
            <p:nvPr/>
          </p:nvSpPr>
          <p:spPr>
            <a:xfrm>
              <a:off x="3423650" y="1551309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-2.5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5" name="Google Shape;585;p41"/>
            <p:cNvSpPr txBox="1"/>
            <p:nvPr/>
          </p:nvSpPr>
          <p:spPr>
            <a:xfrm>
              <a:off x="3437887" y="3151509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-2.9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6" name="Google Shape;586;p41"/>
            <p:cNvSpPr txBox="1"/>
            <p:nvPr/>
          </p:nvSpPr>
          <p:spPr>
            <a:xfrm>
              <a:off x="3455591" y="4218309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-2.2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87" name="Google Shape;587;p41"/>
            <p:cNvCxnSpPr>
              <a:stCxn id="555" idx="3"/>
              <a:endCxn id="581" idx="1"/>
            </p:cNvCxnSpPr>
            <p:nvPr/>
          </p:nvCxnSpPr>
          <p:spPr>
            <a:xfrm flipH="1" rot="10800000">
              <a:off x="2948459" y="3601425"/>
              <a:ext cx="183000" cy="202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88" name="Google Shape;588;p41"/>
            <p:cNvCxnSpPr>
              <a:stCxn id="555" idx="3"/>
              <a:endCxn id="582" idx="1"/>
            </p:cNvCxnSpPr>
            <p:nvPr/>
          </p:nvCxnSpPr>
          <p:spPr>
            <a:xfrm>
              <a:off x="2948459" y="3803925"/>
              <a:ext cx="198900" cy="264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89" name="Google Shape;589;p41"/>
            <p:cNvCxnSpPr>
              <a:stCxn id="553" idx="3"/>
              <a:endCxn id="580" idx="1"/>
            </p:cNvCxnSpPr>
            <p:nvPr/>
          </p:nvCxnSpPr>
          <p:spPr>
            <a:xfrm>
              <a:off x="2939608" y="2300275"/>
              <a:ext cx="216600" cy="145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0" name="Google Shape;590;p41"/>
            <p:cNvCxnSpPr>
              <a:stCxn id="553" idx="3"/>
            </p:cNvCxnSpPr>
            <p:nvPr/>
          </p:nvCxnSpPr>
          <p:spPr>
            <a:xfrm flipH="1" rot="10800000">
              <a:off x="2939608" y="1978675"/>
              <a:ext cx="191400" cy="32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91" name="Google Shape;591;p41"/>
          <p:cNvGrpSpPr/>
          <p:nvPr/>
        </p:nvGrpSpPr>
        <p:grpSpPr>
          <a:xfrm>
            <a:off x="4210908" y="1354650"/>
            <a:ext cx="1230412" cy="3511667"/>
            <a:chOff x="4210908" y="1278450"/>
            <a:chExt cx="1230412" cy="3511667"/>
          </a:xfrm>
        </p:grpSpPr>
        <p:sp>
          <p:nvSpPr>
            <p:cNvPr id="592" name="Google Shape;592;p41"/>
            <p:cNvSpPr txBox="1"/>
            <p:nvPr/>
          </p:nvSpPr>
          <p:spPr>
            <a:xfrm>
              <a:off x="4351264" y="15304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hard</a:t>
              </a:r>
              <a:endParaRPr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3" name="Google Shape;593;p41"/>
            <p:cNvSpPr txBox="1"/>
            <p:nvPr/>
          </p:nvSpPr>
          <p:spPr>
            <a:xfrm>
              <a:off x="4351264" y="19876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rPr>
                <a:t>fun</a:t>
              </a:r>
              <a:endParaRPr i="1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4" name="Google Shape;594;p41"/>
            <p:cNvSpPr txBox="1"/>
            <p:nvPr/>
          </p:nvSpPr>
          <p:spPr>
            <a:xfrm>
              <a:off x="4377819" y="36640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in</a:t>
              </a:r>
              <a:endParaRPr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5" name="Google Shape;595;p41"/>
            <p:cNvSpPr txBox="1"/>
            <p:nvPr/>
          </p:nvSpPr>
          <p:spPr>
            <a:xfrm>
              <a:off x="4377819" y="41212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rPr>
                <a:t>with</a:t>
              </a:r>
              <a:endParaRPr i="1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6" name="Google Shape;596;p41"/>
            <p:cNvSpPr txBox="1"/>
            <p:nvPr/>
          </p:nvSpPr>
          <p:spPr>
            <a:xfrm>
              <a:off x="4630531" y="12784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-3.9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7" name="Google Shape;597;p41"/>
            <p:cNvSpPr txBox="1"/>
            <p:nvPr/>
          </p:nvSpPr>
          <p:spPr>
            <a:xfrm>
              <a:off x="4639383" y="2362954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-3.4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8" name="Google Shape;598;p41"/>
            <p:cNvSpPr txBox="1"/>
            <p:nvPr/>
          </p:nvSpPr>
          <p:spPr>
            <a:xfrm>
              <a:off x="4674791" y="3415517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-3.6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9" name="Google Shape;599;p41"/>
            <p:cNvSpPr txBox="1"/>
            <p:nvPr/>
          </p:nvSpPr>
          <p:spPr>
            <a:xfrm>
              <a:off x="4683642" y="4482317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-2.5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00" name="Google Shape;600;p41"/>
            <p:cNvCxnSpPr>
              <a:stCxn id="582" idx="3"/>
              <a:endCxn id="595" idx="1"/>
            </p:cNvCxnSpPr>
            <p:nvPr/>
          </p:nvCxnSpPr>
          <p:spPr>
            <a:xfrm>
              <a:off x="4210908" y="4067933"/>
              <a:ext cx="1668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1" name="Google Shape;601;p41"/>
            <p:cNvCxnSpPr>
              <a:stCxn id="582" idx="3"/>
              <a:endCxn id="594" idx="1"/>
            </p:cNvCxnSpPr>
            <p:nvPr/>
          </p:nvCxnSpPr>
          <p:spPr>
            <a:xfrm flipH="1" rot="10800000">
              <a:off x="4210908" y="3864233"/>
              <a:ext cx="166800" cy="20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2" name="Google Shape;602;p41"/>
            <p:cNvCxnSpPr>
              <a:stCxn id="579" idx="3"/>
              <a:endCxn id="592" idx="1"/>
            </p:cNvCxnSpPr>
            <p:nvPr/>
          </p:nvCxnSpPr>
          <p:spPr>
            <a:xfrm flipH="1" rot="10800000">
              <a:off x="4219758" y="1730425"/>
              <a:ext cx="131400" cy="23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3" name="Google Shape;603;p41"/>
            <p:cNvCxnSpPr>
              <a:stCxn id="579" idx="3"/>
              <a:endCxn id="593" idx="1"/>
            </p:cNvCxnSpPr>
            <p:nvPr/>
          </p:nvCxnSpPr>
          <p:spPr>
            <a:xfrm>
              <a:off x="4219758" y="1969525"/>
              <a:ext cx="131400" cy="218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04" name="Google Shape;604;p41"/>
          <p:cNvGrpSpPr/>
          <p:nvPr/>
        </p:nvGrpSpPr>
        <p:grpSpPr>
          <a:xfrm>
            <a:off x="5414764" y="1507050"/>
            <a:ext cx="1231519" cy="3051000"/>
            <a:chOff x="5414764" y="1430850"/>
            <a:chExt cx="1231519" cy="3051000"/>
          </a:xfrm>
        </p:grpSpPr>
        <p:sp>
          <p:nvSpPr>
            <p:cNvPr id="605" name="Google Shape;605;p41"/>
            <p:cNvSpPr txBox="1"/>
            <p:nvPr/>
          </p:nvSpPr>
          <p:spPr>
            <a:xfrm>
              <a:off x="5582783" y="16828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&lt;END&gt;</a:t>
              </a:r>
              <a:endParaRPr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6" name="Google Shape;606;p41"/>
            <p:cNvSpPr txBox="1"/>
            <p:nvPr/>
          </p:nvSpPr>
          <p:spPr>
            <a:xfrm>
              <a:off x="5582783" y="21400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and</a:t>
              </a:r>
              <a:endParaRPr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7" name="Google Shape;607;p41"/>
            <p:cNvSpPr txBox="1"/>
            <p:nvPr/>
          </p:nvSpPr>
          <p:spPr>
            <a:xfrm>
              <a:off x="5582783" y="33592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rPr>
                <a:t>a</a:t>
              </a:r>
              <a:endParaRPr i="1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8" name="Google Shape;608;p41"/>
            <p:cNvSpPr txBox="1"/>
            <p:nvPr/>
          </p:nvSpPr>
          <p:spPr>
            <a:xfrm>
              <a:off x="5582783" y="38164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rPr>
                <a:t>pain</a:t>
              </a:r>
              <a:endParaRPr i="1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9" name="Google Shape;609;p41"/>
            <p:cNvSpPr txBox="1"/>
            <p:nvPr/>
          </p:nvSpPr>
          <p:spPr>
            <a:xfrm>
              <a:off x="5911694" y="14308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-4.5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0" name="Google Shape;610;p41"/>
            <p:cNvSpPr txBox="1"/>
            <p:nvPr/>
          </p:nvSpPr>
          <p:spPr>
            <a:xfrm>
              <a:off x="5911694" y="24976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-5.5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1" name="Google Shape;611;p41"/>
            <p:cNvSpPr txBox="1"/>
            <p:nvPr/>
          </p:nvSpPr>
          <p:spPr>
            <a:xfrm>
              <a:off x="5835494" y="31072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-3.6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2" name="Google Shape;612;p41"/>
            <p:cNvSpPr txBox="1"/>
            <p:nvPr/>
          </p:nvSpPr>
          <p:spPr>
            <a:xfrm>
              <a:off x="5835494" y="41740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-5.3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13" name="Google Shape;613;p41"/>
            <p:cNvCxnSpPr>
              <a:stCxn id="593" idx="3"/>
              <a:endCxn id="605" idx="1"/>
            </p:cNvCxnSpPr>
            <p:nvPr/>
          </p:nvCxnSpPr>
          <p:spPr>
            <a:xfrm flipH="1" rot="10800000">
              <a:off x="5414764" y="1882925"/>
              <a:ext cx="1680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14" name="Google Shape;614;p41"/>
            <p:cNvCxnSpPr>
              <a:stCxn id="593" idx="3"/>
              <a:endCxn id="606" idx="1"/>
            </p:cNvCxnSpPr>
            <p:nvPr/>
          </p:nvCxnSpPr>
          <p:spPr>
            <a:xfrm>
              <a:off x="5414764" y="2187725"/>
              <a:ext cx="168000" cy="152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15" name="Google Shape;615;p41"/>
            <p:cNvCxnSpPr>
              <a:stCxn id="595" idx="3"/>
              <a:endCxn id="607" idx="1"/>
            </p:cNvCxnSpPr>
            <p:nvPr/>
          </p:nvCxnSpPr>
          <p:spPr>
            <a:xfrm flipH="1" rot="10800000">
              <a:off x="5441319" y="3559325"/>
              <a:ext cx="1416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16" name="Google Shape;616;p41"/>
            <p:cNvCxnSpPr>
              <a:stCxn id="595" idx="3"/>
              <a:endCxn id="608" idx="1"/>
            </p:cNvCxnSpPr>
            <p:nvPr/>
          </p:nvCxnSpPr>
          <p:spPr>
            <a:xfrm flipH="1" rot="10800000">
              <a:off x="5441319" y="4016525"/>
              <a:ext cx="1416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17" name="Google Shape;617;p41"/>
          <p:cNvGrpSpPr/>
          <p:nvPr/>
        </p:nvGrpSpPr>
        <p:grpSpPr>
          <a:xfrm>
            <a:off x="6646283" y="2192850"/>
            <a:ext cx="1219200" cy="1442675"/>
            <a:chOff x="6646283" y="2802450"/>
            <a:chExt cx="1219200" cy="1442675"/>
          </a:xfrm>
        </p:grpSpPr>
        <p:sp>
          <p:nvSpPr>
            <p:cNvPr id="618" name="Google Shape;618;p41"/>
            <p:cNvSpPr txBox="1"/>
            <p:nvPr/>
          </p:nvSpPr>
          <p:spPr>
            <a:xfrm>
              <a:off x="6801983" y="30544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rPr>
                <a:t>scar</a:t>
              </a:r>
              <a:endParaRPr i="1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9" name="Google Shape;619;p41"/>
            <p:cNvSpPr txBox="1"/>
            <p:nvPr/>
          </p:nvSpPr>
          <p:spPr>
            <a:xfrm>
              <a:off x="6801983" y="35116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rPr>
                <a:t>gift</a:t>
              </a:r>
              <a:endParaRPr i="1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0" name="Google Shape;620;p41"/>
            <p:cNvSpPr txBox="1"/>
            <p:nvPr/>
          </p:nvSpPr>
          <p:spPr>
            <a:xfrm>
              <a:off x="7130894" y="38692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-5.9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1" name="Google Shape;621;p41"/>
            <p:cNvSpPr txBox="1"/>
            <p:nvPr/>
          </p:nvSpPr>
          <p:spPr>
            <a:xfrm>
              <a:off x="7130894" y="28024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-4.1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22" name="Google Shape;622;p41"/>
            <p:cNvCxnSpPr>
              <a:stCxn id="607" idx="3"/>
              <a:endCxn id="618" idx="1"/>
            </p:cNvCxnSpPr>
            <p:nvPr/>
          </p:nvCxnSpPr>
          <p:spPr>
            <a:xfrm flipH="1" rot="10800000">
              <a:off x="6646283" y="3254525"/>
              <a:ext cx="155700" cy="990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3" name="Google Shape;623;p41"/>
            <p:cNvCxnSpPr>
              <a:stCxn id="607" idx="3"/>
              <a:endCxn id="619" idx="1"/>
            </p:cNvCxnSpPr>
            <p:nvPr/>
          </p:nvCxnSpPr>
          <p:spPr>
            <a:xfrm flipH="1" rot="10800000">
              <a:off x="6646283" y="3711725"/>
              <a:ext cx="155700" cy="53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24" name="Google Shape;624;p41"/>
          <p:cNvSpPr txBox="1"/>
          <p:nvPr/>
        </p:nvSpPr>
        <p:spPr>
          <a:xfrm>
            <a:off x="4619925" y="332150"/>
            <a:ext cx="427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Open Sans"/>
                <a:ea typeface="Open Sans"/>
                <a:cs typeface="Open Sans"/>
                <a:sym typeface="Open Sans"/>
              </a:rPr>
              <a:t>Note that k is not the same as n.  </a:t>
            </a:r>
            <a:r>
              <a:rPr i="1" lang="en" sz="800"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i="1" lang="en" sz="800">
                <a:latin typeface="Open Sans"/>
                <a:ea typeface="Open Sans"/>
                <a:cs typeface="Open Sans"/>
                <a:sym typeface="Open Sans"/>
              </a:rPr>
              <a:t> refers to the number of parallel search, while n is a stopping criterion when the number of n hypotheses is reached</a:t>
            </a:r>
            <a:endParaRPr i="1" sz="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5" name="Google Shape;625;p41"/>
          <p:cNvGrpSpPr/>
          <p:nvPr/>
        </p:nvGrpSpPr>
        <p:grpSpPr>
          <a:xfrm>
            <a:off x="6646283" y="3488250"/>
            <a:ext cx="1233497" cy="1374600"/>
            <a:chOff x="6631986" y="2802450"/>
            <a:chExt cx="1233497" cy="1374600"/>
          </a:xfrm>
        </p:grpSpPr>
        <p:sp>
          <p:nvSpPr>
            <p:cNvPr id="626" name="Google Shape;626;p41"/>
            <p:cNvSpPr txBox="1"/>
            <p:nvPr/>
          </p:nvSpPr>
          <p:spPr>
            <a:xfrm>
              <a:off x="6801983" y="30544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and</a:t>
              </a:r>
              <a:endParaRPr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7" name="Google Shape;627;p41"/>
            <p:cNvSpPr txBox="1"/>
            <p:nvPr/>
          </p:nvSpPr>
          <p:spPr>
            <a:xfrm>
              <a:off x="6801983" y="35116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&lt;END&gt;</a:t>
              </a:r>
              <a:endParaRPr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8" name="Google Shape;628;p41"/>
            <p:cNvSpPr txBox="1"/>
            <p:nvPr/>
          </p:nvSpPr>
          <p:spPr>
            <a:xfrm>
              <a:off x="7130894" y="38692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-6.1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9" name="Google Shape;629;p41"/>
            <p:cNvSpPr txBox="1"/>
            <p:nvPr/>
          </p:nvSpPr>
          <p:spPr>
            <a:xfrm>
              <a:off x="7130894" y="28024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-6.9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30" name="Google Shape;630;p41"/>
            <p:cNvCxnSpPr>
              <a:stCxn id="608" idx="3"/>
              <a:endCxn id="626" idx="1"/>
            </p:cNvCxnSpPr>
            <p:nvPr/>
          </p:nvCxnSpPr>
          <p:spPr>
            <a:xfrm flipH="1" rot="10800000">
              <a:off x="6631986" y="3254525"/>
              <a:ext cx="170100" cy="152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1" name="Google Shape;631;p41"/>
            <p:cNvCxnSpPr>
              <a:stCxn id="608" idx="3"/>
              <a:endCxn id="627" idx="1"/>
            </p:cNvCxnSpPr>
            <p:nvPr/>
          </p:nvCxnSpPr>
          <p:spPr>
            <a:xfrm>
              <a:off x="6631986" y="3406925"/>
              <a:ext cx="1701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32" name="Google Shape;632;p41"/>
          <p:cNvGrpSpPr/>
          <p:nvPr/>
        </p:nvGrpSpPr>
        <p:grpSpPr>
          <a:xfrm>
            <a:off x="7865483" y="1888050"/>
            <a:ext cx="1143000" cy="1374600"/>
            <a:chOff x="7865483" y="2497650"/>
            <a:chExt cx="1143000" cy="1374600"/>
          </a:xfrm>
        </p:grpSpPr>
        <p:sp>
          <p:nvSpPr>
            <p:cNvPr id="633" name="Google Shape;633;p41"/>
            <p:cNvSpPr txBox="1"/>
            <p:nvPr/>
          </p:nvSpPr>
          <p:spPr>
            <a:xfrm>
              <a:off x="7944983" y="27496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&lt;END&gt;</a:t>
              </a:r>
              <a:endParaRPr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4" name="Google Shape;634;p41"/>
            <p:cNvSpPr txBox="1"/>
            <p:nvPr/>
          </p:nvSpPr>
          <p:spPr>
            <a:xfrm>
              <a:off x="7944983" y="32068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thread</a:t>
              </a:r>
              <a:endParaRPr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5" name="Google Shape;635;p41"/>
            <p:cNvSpPr txBox="1"/>
            <p:nvPr/>
          </p:nvSpPr>
          <p:spPr>
            <a:xfrm>
              <a:off x="8273894" y="24976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-4.6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6" name="Google Shape;636;p41"/>
            <p:cNvSpPr txBox="1"/>
            <p:nvPr/>
          </p:nvSpPr>
          <p:spPr>
            <a:xfrm>
              <a:off x="8273894" y="35644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-4.9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37" name="Google Shape;637;p41"/>
            <p:cNvCxnSpPr>
              <a:stCxn id="618" idx="3"/>
              <a:endCxn id="633" idx="1"/>
            </p:cNvCxnSpPr>
            <p:nvPr/>
          </p:nvCxnSpPr>
          <p:spPr>
            <a:xfrm flipH="1" rot="10800000">
              <a:off x="7865483" y="2949725"/>
              <a:ext cx="795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8" name="Google Shape;638;p41"/>
            <p:cNvCxnSpPr>
              <a:stCxn id="618" idx="3"/>
              <a:endCxn id="634" idx="1"/>
            </p:cNvCxnSpPr>
            <p:nvPr/>
          </p:nvCxnSpPr>
          <p:spPr>
            <a:xfrm>
              <a:off x="7865483" y="3254525"/>
              <a:ext cx="79500" cy="152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39" name="Google Shape;639;p41"/>
          <p:cNvGrpSpPr/>
          <p:nvPr/>
        </p:nvGrpSpPr>
        <p:grpSpPr>
          <a:xfrm>
            <a:off x="7865483" y="3102125"/>
            <a:ext cx="1157297" cy="1455925"/>
            <a:chOff x="7865483" y="3025925"/>
            <a:chExt cx="1157297" cy="1455925"/>
          </a:xfrm>
        </p:grpSpPr>
        <p:grpSp>
          <p:nvGrpSpPr>
            <p:cNvPr id="640" name="Google Shape;640;p41"/>
            <p:cNvGrpSpPr/>
            <p:nvPr/>
          </p:nvGrpSpPr>
          <p:grpSpPr>
            <a:xfrm>
              <a:off x="7865483" y="3025925"/>
              <a:ext cx="1157297" cy="1190700"/>
              <a:chOff x="7851186" y="2416325"/>
              <a:chExt cx="1157297" cy="1190700"/>
            </a:xfrm>
          </p:grpSpPr>
          <p:sp>
            <p:nvSpPr>
              <p:cNvPr id="641" name="Google Shape;641;p41"/>
              <p:cNvSpPr txBox="1"/>
              <p:nvPr/>
            </p:nvSpPr>
            <p:spPr>
              <a:xfrm>
                <a:off x="8273894" y="2497650"/>
                <a:ext cx="3723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0000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-6.1</a:t>
                </a:r>
                <a:endParaRPr b="1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642" name="Google Shape;642;p41"/>
              <p:cNvCxnSpPr>
                <a:stCxn id="619" idx="3"/>
                <a:endCxn id="643" idx="1"/>
              </p:cNvCxnSpPr>
              <p:nvPr/>
            </p:nvCxnSpPr>
            <p:spPr>
              <a:xfrm>
                <a:off x="7851186" y="2416325"/>
                <a:ext cx="93900" cy="5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44" name="Google Shape;644;p41"/>
              <p:cNvCxnSpPr>
                <a:stCxn id="619" idx="3"/>
                <a:endCxn id="645" idx="1"/>
              </p:cNvCxnSpPr>
              <p:nvPr/>
            </p:nvCxnSpPr>
            <p:spPr>
              <a:xfrm>
                <a:off x="7851186" y="2416325"/>
                <a:ext cx="93900" cy="99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43" name="Google Shape;643;p41"/>
              <p:cNvSpPr txBox="1"/>
              <p:nvPr/>
            </p:nvSpPr>
            <p:spPr>
              <a:xfrm>
                <a:off x="7944983" y="2749625"/>
                <a:ext cx="1063500" cy="4002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of</a:t>
                </a:r>
                <a:endParaRPr i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5" name="Google Shape;645;p41"/>
              <p:cNvSpPr txBox="1"/>
              <p:nvPr/>
            </p:nvSpPr>
            <p:spPr>
              <a:xfrm>
                <a:off x="7944983" y="3206825"/>
                <a:ext cx="1063500" cy="4002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,</a:t>
                </a:r>
                <a:endParaRPr i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646" name="Google Shape;646;p41"/>
            <p:cNvSpPr txBox="1"/>
            <p:nvPr/>
          </p:nvSpPr>
          <p:spPr>
            <a:xfrm>
              <a:off x="8288191" y="41740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-6.5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47" name="Google Shape;647;p41"/>
          <p:cNvSpPr txBox="1"/>
          <p:nvPr/>
        </p:nvSpPr>
        <p:spPr>
          <a:xfrm>
            <a:off x="6666575" y="1336850"/>
            <a:ext cx="2455500" cy="677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Stop searching since you now got 3 hypotheses.  You can pick the best one which is “</a:t>
            </a:r>
            <a:r>
              <a:rPr i="1" lang="en" sz="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deep learning is fun</a:t>
            </a:r>
            <a:r>
              <a:rPr lang="en" sz="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”, or you can let the user choose.</a:t>
            </a:r>
            <a:endParaRPr sz="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Beam search - stopping criterion</a:t>
            </a:r>
            <a:endParaRPr sz="2600"/>
          </a:p>
        </p:txBody>
      </p:sp>
      <p:sp>
        <p:nvSpPr>
          <p:cNvPr id="653" name="Google Shape;653;p42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</a:t>
            </a:r>
            <a:r>
              <a:rPr b="1" lang="en" sz="1500"/>
              <a:t>greedy decoding</a:t>
            </a:r>
            <a:r>
              <a:rPr lang="en" sz="1500"/>
              <a:t>, usually we decode until the model produces an &lt;END&gt; token For example: &lt;START&gt;deep learning is fun&lt;END&gt;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</a:t>
            </a:r>
            <a:r>
              <a:rPr b="1" lang="en" sz="1500"/>
              <a:t>beam search decoding</a:t>
            </a:r>
            <a:r>
              <a:rPr lang="en" sz="1500"/>
              <a:t>, different hypotheses may produce &lt;END&gt; tokens on different timesteps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When a hypothesis produces &lt;END&gt;,that hypothesis is complete.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Place it aside and continue exploring other hypotheses via beam search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Usually we continue beam search </a:t>
            </a:r>
            <a:r>
              <a:rPr b="1" lang="en" sz="1500"/>
              <a:t>until</a:t>
            </a:r>
            <a:r>
              <a:rPr lang="en" sz="1500"/>
              <a:t>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We reach time step T (where T is some </a:t>
            </a:r>
            <a:r>
              <a:rPr lang="en" sz="1500"/>
              <a:t>predefined</a:t>
            </a:r>
            <a:r>
              <a:rPr lang="en" sz="1500"/>
              <a:t> cutoff),or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we have at least n completed hypotheses (where n is pre-defined cutoff) 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Potential </a:t>
            </a:r>
            <a:r>
              <a:rPr lang="en" sz="1500">
                <a:solidFill>
                  <a:srgbClr val="FF0000"/>
                </a:solidFill>
              </a:rPr>
              <a:t>problem</a:t>
            </a:r>
            <a:r>
              <a:rPr lang="en" sz="1500"/>
              <a:t>: </a:t>
            </a:r>
            <a:r>
              <a:rPr lang="en" sz="1500"/>
              <a:t>longer sentences tend to have lower scores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" sz="1500">
                <a:solidFill>
                  <a:srgbClr val="0000FF"/>
                </a:solidFill>
              </a:rPr>
              <a:t>Fix</a:t>
            </a:r>
            <a:r>
              <a:rPr lang="en" sz="1500"/>
              <a:t>:   normalize by length (divide by length)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NMT vs. SMT</a:t>
            </a:r>
            <a:endParaRPr sz="2600"/>
          </a:p>
        </p:txBody>
      </p:sp>
      <p:sp>
        <p:nvSpPr>
          <p:cNvPr id="659" name="Google Shape;659;p43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FF"/>
                </a:solidFill>
              </a:rPr>
              <a:t>NMT Pros</a:t>
            </a:r>
            <a:r>
              <a:rPr lang="en" sz="1500"/>
              <a:t>: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Better performance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More </a:t>
            </a:r>
            <a:r>
              <a:rPr b="1" lang="en" sz="1500"/>
              <a:t>fluent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Better use of </a:t>
            </a:r>
            <a:r>
              <a:rPr b="1" lang="en" sz="1500"/>
              <a:t>context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Better use of </a:t>
            </a:r>
            <a:r>
              <a:rPr b="1" lang="en" sz="1500"/>
              <a:t>phrase </a:t>
            </a:r>
            <a:r>
              <a:rPr b="1" lang="en" sz="1500"/>
              <a:t>similarities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single network that does all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en" sz="1500"/>
              <a:t>Less human engineering effort</a:t>
            </a:r>
            <a:endParaRPr b="1"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NMT Cons:</a:t>
            </a:r>
            <a:endParaRPr sz="1500">
              <a:solidFill>
                <a:srgbClr val="FF0000"/>
              </a:solidFill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Less </a:t>
            </a:r>
            <a:r>
              <a:rPr b="1" lang="en" sz="1500"/>
              <a:t>interpretable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Hard to debug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Difficult to </a:t>
            </a:r>
            <a:r>
              <a:rPr b="1" lang="en" sz="1500"/>
              <a:t>control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Difficult to impose policy or rules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NMT: perhaps the biggest success of NLP?</a:t>
            </a:r>
            <a:endParaRPr sz="2600"/>
          </a:p>
        </p:txBody>
      </p:sp>
      <p:sp>
        <p:nvSpPr>
          <p:cNvPr id="665" name="Google Shape;665;p44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NMT went from </a:t>
            </a:r>
            <a:r>
              <a:rPr b="1" lang="en" sz="1500"/>
              <a:t>fringe research attempt </a:t>
            </a:r>
            <a:r>
              <a:rPr lang="en" sz="1500"/>
              <a:t>in 2014 to the </a:t>
            </a:r>
            <a:r>
              <a:rPr b="1" lang="en" sz="1500"/>
              <a:t>leading standard method</a:t>
            </a:r>
            <a:r>
              <a:rPr lang="en" sz="1500"/>
              <a:t> in 2016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2014</a:t>
            </a:r>
            <a:r>
              <a:rPr lang="en" sz="1500"/>
              <a:t>: First seq2seq paper published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2016</a:t>
            </a:r>
            <a:r>
              <a:rPr lang="en" sz="1500"/>
              <a:t>: Google Translate switches from SMT to NMT and by </a:t>
            </a:r>
            <a:r>
              <a:rPr b="1" lang="en" sz="1500"/>
              <a:t>2018</a:t>
            </a:r>
            <a:r>
              <a:rPr lang="en" sz="1500"/>
              <a:t> everyone </a:t>
            </a:r>
            <a:r>
              <a:rPr lang="en" sz="1500"/>
              <a:t>switches </a:t>
            </a:r>
            <a:r>
              <a:rPr lang="en" sz="1500"/>
              <a:t>(Microsoft, Tencent, Baidu, Facebook, etc.)</a:t>
            </a:r>
            <a:br>
              <a:rPr lang="en" sz="1500"/>
            </a:b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It is kind of sad that SMT systems were built by </a:t>
            </a:r>
            <a:r>
              <a:rPr b="1" lang="en" sz="1500"/>
              <a:t>hundreds</a:t>
            </a:r>
            <a:r>
              <a:rPr lang="en" sz="1500"/>
              <a:t> of engineers over </a:t>
            </a:r>
            <a:r>
              <a:rPr b="1" lang="en" sz="1500"/>
              <a:t>many</a:t>
            </a:r>
            <a:r>
              <a:rPr lang="en" sz="1500"/>
              <a:t> years, but were outperformed by NMT trained by </a:t>
            </a:r>
            <a:r>
              <a:rPr b="1" lang="en" sz="1500"/>
              <a:t>small</a:t>
            </a:r>
            <a:r>
              <a:rPr lang="en" sz="1500"/>
              <a:t> number of engineers in a </a:t>
            </a:r>
            <a:r>
              <a:rPr b="1" lang="en" sz="1500"/>
              <a:t>few</a:t>
            </a:r>
            <a:r>
              <a:rPr lang="en" sz="1500"/>
              <a:t> months :(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Is NMT </a:t>
            </a:r>
            <a:r>
              <a:rPr lang="en" sz="2600"/>
              <a:t>solved</a:t>
            </a:r>
            <a:r>
              <a:rPr lang="en" sz="2600"/>
              <a:t>?</a:t>
            </a:r>
            <a:endParaRPr sz="2600"/>
          </a:p>
        </p:txBody>
      </p:sp>
      <p:sp>
        <p:nvSpPr>
          <p:cNvPr id="671" name="Google Shape;671;p45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Many difficulties remain: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Out-of-vocabulary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Domain mismatch</a:t>
            </a:r>
            <a:r>
              <a:rPr lang="en" sz="1500"/>
              <a:t> between train and test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Maintaining </a:t>
            </a:r>
            <a:r>
              <a:rPr b="1" lang="en" sz="1500"/>
              <a:t>context</a:t>
            </a:r>
            <a:r>
              <a:rPr lang="en" sz="1500"/>
              <a:t> over longer text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Lower-resource</a:t>
            </a:r>
            <a:r>
              <a:rPr lang="en" sz="1500"/>
              <a:t> language pairs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Failures to accurately capture </a:t>
            </a:r>
            <a:r>
              <a:rPr b="1" lang="en" sz="1500"/>
              <a:t>sentence meaning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Pronoun</a:t>
            </a:r>
            <a:r>
              <a:rPr lang="en" sz="1500"/>
              <a:t> (or zero pronoun) </a:t>
            </a:r>
            <a:r>
              <a:rPr b="1" lang="en" sz="1500"/>
              <a:t>resolution</a:t>
            </a:r>
            <a:r>
              <a:rPr lang="en" sz="1500"/>
              <a:t> errors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Morphological agreement</a:t>
            </a:r>
            <a:r>
              <a:rPr lang="en" sz="1500"/>
              <a:t> errors</a:t>
            </a:r>
            <a:endParaRPr sz="1500"/>
          </a:p>
        </p:txBody>
      </p:sp>
      <p:sp>
        <p:nvSpPr>
          <p:cNvPr id="672" name="Google Shape;672;p45"/>
          <p:cNvSpPr txBox="1"/>
          <p:nvPr/>
        </p:nvSpPr>
        <p:spPr>
          <a:xfrm>
            <a:off x="221075" y="4510100"/>
            <a:ext cx="883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“Has AI surpassed humans at translation? Not even close!”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https://www.skynettoday.com/editorials/state_of_nmt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Is NMT solved?</a:t>
            </a:r>
            <a:endParaRPr sz="2600"/>
          </a:p>
        </p:txBody>
      </p:sp>
      <p:sp>
        <p:nvSpPr>
          <p:cNvPr id="678" name="Google Shape;678;p46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Gender bias still exists (corpus bias)</a:t>
            </a:r>
            <a:endParaRPr sz="1500"/>
          </a:p>
        </p:txBody>
      </p:sp>
      <p:pic>
        <p:nvPicPr>
          <p:cNvPr id="679" name="Google Shape;6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738" y="1610079"/>
            <a:ext cx="5570525" cy="2306226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46"/>
          <p:cNvSpPr txBox="1"/>
          <p:nvPr/>
        </p:nvSpPr>
        <p:spPr>
          <a:xfrm>
            <a:off x="206775" y="4419425"/>
            <a:ext cx="782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https://hackernoon.com/bias-sexist-or-this-is-the-way-it-should-be-ce1f7c8c683c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Is NMT solved?</a:t>
            </a:r>
            <a:endParaRPr sz="2600"/>
          </a:p>
        </p:txBody>
      </p:sp>
      <p:sp>
        <p:nvSpPr>
          <p:cNvPr id="686" name="Google Shape;686;p47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Sometimes strange stuff happens (low resource language)</a:t>
            </a:r>
            <a:endParaRPr sz="1500"/>
          </a:p>
        </p:txBody>
      </p:sp>
      <p:pic>
        <p:nvPicPr>
          <p:cNvPr id="687" name="Google Shape;6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049" y="1689775"/>
            <a:ext cx="5828827" cy="2087476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7"/>
          <p:cNvSpPr txBox="1"/>
          <p:nvPr/>
        </p:nvSpPr>
        <p:spPr>
          <a:xfrm>
            <a:off x="206775" y="4419425"/>
            <a:ext cx="782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 https://www.skynettoday.com/briefs/google-nmt-prophecies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Is NMT solved?</a:t>
            </a:r>
            <a:endParaRPr sz="2600"/>
          </a:p>
        </p:txBody>
      </p:sp>
      <p:sp>
        <p:nvSpPr>
          <p:cNvPr id="694" name="Google Shape;694;p48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Humor is difficult!</a:t>
            </a:r>
            <a:endParaRPr sz="1500"/>
          </a:p>
        </p:txBody>
      </p:sp>
      <p:pic>
        <p:nvPicPr>
          <p:cNvPr id="695" name="Google Shape;6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925" y="1666321"/>
            <a:ext cx="6349262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Is NMT solved?</a:t>
            </a:r>
            <a:endParaRPr sz="2600"/>
          </a:p>
        </p:txBody>
      </p:sp>
      <p:sp>
        <p:nvSpPr>
          <p:cNvPr id="701" name="Google Shape;701;p49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Probably translated again from (“oh my god”)</a:t>
            </a:r>
            <a:endParaRPr sz="1500"/>
          </a:p>
        </p:txBody>
      </p:sp>
      <p:pic>
        <p:nvPicPr>
          <p:cNvPr id="702" name="Google Shape;7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498" y="1683224"/>
            <a:ext cx="6331775" cy="256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NMT Evaluation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Suggested Readings</a:t>
            </a:r>
            <a:endParaRPr sz="2600"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76200" y="1009650"/>
            <a:ext cx="8839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https://web.stanford.edu/~jurafsky/slp3/10.pdf</a:t>
            </a:r>
            <a:r>
              <a:rPr lang="en" sz="1300"/>
              <a:t> (machine translation)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Statistical Machine Translation</a:t>
            </a:r>
            <a:r>
              <a:rPr lang="en" sz="1300"/>
              <a:t> (book by Philipp Koehn)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Sequence to Sequence Learning with Neural Networks</a:t>
            </a:r>
            <a:r>
              <a:rPr lang="en" sz="1300"/>
              <a:t> (original seq2seq NMT paper)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>
                <a:solidFill>
                  <a:schemeClr val="hlink"/>
                </a:solidFill>
                <a:hlinkClick r:id="rId6"/>
              </a:rPr>
              <a:t>Sequence Transduction with Recurrent Neural Networks</a:t>
            </a:r>
            <a:r>
              <a:rPr lang="en" sz="1300"/>
              <a:t> (early seq2seq speech recognition paper)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>
                <a:solidFill>
                  <a:schemeClr val="hlink"/>
                </a:solidFill>
                <a:hlinkClick r:id="rId7"/>
              </a:rPr>
              <a:t>Neural Machine Translation by Jointly Learning to Align and Translate</a:t>
            </a:r>
            <a:r>
              <a:rPr lang="en" sz="1300"/>
              <a:t> (original seq2seq+attention paper)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>
                <a:solidFill>
                  <a:schemeClr val="hlink"/>
                </a:solidFill>
                <a:hlinkClick r:id="rId8"/>
              </a:rPr>
              <a:t>BLEU: a Method for Automatic Evaluation of Machine Translation</a:t>
            </a:r>
            <a:r>
              <a:rPr lang="en" sz="1300"/>
              <a:t> (how to evaluate MT) 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>
                <a:solidFill>
                  <a:schemeClr val="hlink"/>
                </a:solidFill>
                <a:hlinkClick r:id="rId9"/>
              </a:rPr>
              <a:t>Attention and Augmented Recurrent Neural Networks</a:t>
            </a:r>
            <a:r>
              <a:rPr lang="en" sz="1300"/>
              <a:t> (blog post overview)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>
                <a:solidFill>
                  <a:schemeClr val="hlink"/>
                </a:solidFill>
                <a:hlinkClick r:id="rId10"/>
              </a:rPr>
              <a:t>Massive Exploration of Neural Machine Translation Architectures</a:t>
            </a:r>
            <a:r>
              <a:rPr lang="en" sz="1300"/>
              <a:t> (practical advice for hyperparameter choices)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>
                <a:solidFill>
                  <a:schemeClr val="hlink"/>
                </a:solidFill>
                <a:hlinkClick r:id="rId11"/>
              </a:rPr>
              <a:t>Achieving Open Vocabulary Neural Machine Translation with Hybrid Word-Character Models</a:t>
            </a:r>
            <a:r>
              <a:rPr lang="en" sz="1300"/>
              <a:t> (combining character embedding to help out-of-vocabulary problems)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>
                <a:solidFill>
                  <a:schemeClr val="hlink"/>
                </a:solidFill>
                <a:hlinkClick r:id="rId12"/>
              </a:rPr>
              <a:t>Revisiting Character-Based Neural Machine Translation with Capacity and Compression</a:t>
            </a:r>
            <a:r>
              <a:rPr lang="en" sz="1300"/>
              <a:t> (another early paper showing character embedding </a:t>
            </a:r>
            <a:r>
              <a:rPr lang="en" sz="1300"/>
              <a:t>seems</a:t>
            </a:r>
            <a:r>
              <a:rPr lang="en" sz="1300"/>
              <a:t> to outperform word-based embeddings</a:t>
            </a:r>
            <a:endParaRPr sz="1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do we evaluate MT?</a:t>
            </a:r>
            <a:endParaRPr sz="2600"/>
          </a:p>
        </p:txBody>
      </p:sp>
      <p:sp>
        <p:nvSpPr>
          <p:cNvPr id="713" name="Google Shape;713;p51"/>
          <p:cNvSpPr txBox="1"/>
          <p:nvPr>
            <p:ph idx="1" type="body"/>
          </p:nvPr>
        </p:nvSpPr>
        <p:spPr>
          <a:xfrm>
            <a:off x="1812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BLEU (Bilingual Evaluation Study)</a:t>
            </a:r>
            <a:endParaRPr b="1"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BLEU </a:t>
            </a:r>
            <a:r>
              <a:rPr b="1" lang="en" sz="1500"/>
              <a:t>compares</a:t>
            </a:r>
            <a:r>
              <a:rPr lang="en" sz="1500"/>
              <a:t> the </a:t>
            </a:r>
            <a:r>
              <a:rPr lang="en" sz="1500" u="sng"/>
              <a:t>machine-written translation</a:t>
            </a:r>
            <a:r>
              <a:rPr lang="en" sz="1500"/>
              <a:t> to one or </a:t>
            </a:r>
            <a:r>
              <a:rPr lang="en" sz="1500" u="sng"/>
              <a:t>several human-written translation(s)</a:t>
            </a:r>
            <a:r>
              <a:rPr lang="en" sz="1500"/>
              <a:t>, and computes a similarity score based on: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en" sz="1500"/>
              <a:t>n-gram precision</a:t>
            </a:r>
            <a:r>
              <a:rPr lang="en" sz="1500"/>
              <a:t> (usually for 1, 2, 3 and 4-grams)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Plus a </a:t>
            </a:r>
            <a:r>
              <a:rPr b="1" lang="en" sz="1500"/>
              <a:t>penalty</a:t>
            </a:r>
            <a:r>
              <a:rPr lang="en" sz="1500"/>
              <a:t> for too-short system translations</a:t>
            </a:r>
            <a:br>
              <a:rPr lang="en" sz="1500"/>
            </a:br>
            <a:r>
              <a:rPr lang="en" sz="1500"/>
              <a:t> 							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BLEU is useful but </a:t>
            </a:r>
            <a:r>
              <a:rPr b="1" lang="en" sz="1500"/>
              <a:t>imperfect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There are </a:t>
            </a:r>
            <a:r>
              <a:rPr b="1" lang="en" sz="1500"/>
              <a:t>MANY</a:t>
            </a:r>
            <a:r>
              <a:rPr lang="en" sz="1500"/>
              <a:t> valid ways to translate a sentence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So a </a:t>
            </a:r>
            <a:r>
              <a:rPr b="1" lang="en" sz="1500"/>
              <a:t>good</a:t>
            </a:r>
            <a:r>
              <a:rPr lang="en" sz="1500"/>
              <a:t> translation can get a </a:t>
            </a:r>
            <a:r>
              <a:rPr b="1" lang="en" sz="1500"/>
              <a:t>poor</a:t>
            </a:r>
            <a:r>
              <a:rPr lang="en" sz="1500"/>
              <a:t> BLEU score because it has low n-gram overlap with the human translation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			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		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714" name="Google Shape;714;p51"/>
          <p:cNvSpPr txBox="1"/>
          <p:nvPr/>
        </p:nvSpPr>
        <p:spPr>
          <a:xfrm>
            <a:off x="215700" y="4584800"/>
            <a:ext cx="883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BLEU: a Method for Automatic Evaluation of Machine Translation, Papineni et al, 2002.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http://aclweb.org/anthology/P02-1040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NMT with Attention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NMT with attention</a:t>
            </a:r>
            <a:endParaRPr sz="2600"/>
          </a:p>
        </p:txBody>
      </p:sp>
      <p:sp>
        <p:nvSpPr>
          <p:cNvPr id="725" name="Google Shape;725;p53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2021: NMT research continues to </a:t>
            </a:r>
            <a:r>
              <a:rPr b="1" lang="en" sz="1500"/>
              <a:t>strive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Researchers have </a:t>
            </a:r>
            <a:r>
              <a:rPr b="1" lang="en" sz="1500"/>
              <a:t>many</a:t>
            </a:r>
            <a:r>
              <a:rPr lang="en" sz="1500"/>
              <a:t>, </a:t>
            </a:r>
            <a:r>
              <a:rPr b="1" lang="en" sz="1500"/>
              <a:t>many</a:t>
            </a:r>
            <a:r>
              <a:rPr lang="en" sz="1500"/>
              <a:t> </a:t>
            </a:r>
            <a:r>
              <a:rPr b="1" lang="en" sz="1500"/>
              <a:t>improvements</a:t>
            </a:r>
            <a:r>
              <a:rPr lang="en" sz="1500"/>
              <a:t> to the “vanilla” seq2seq NMT system we’ve just presented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One huge improvement so integral that it is the new vanilla:  </a:t>
            </a:r>
            <a:r>
              <a:rPr b="1" lang="en" sz="1500"/>
              <a:t>Attention</a:t>
            </a:r>
            <a:endParaRPr b="1"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NMT with attention</a:t>
            </a:r>
            <a:endParaRPr sz="2600"/>
          </a:p>
        </p:txBody>
      </p:sp>
      <p:sp>
        <p:nvSpPr>
          <p:cNvPr id="731" name="Google Shape;731;p54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Using the </a:t>
            </a:r>
            <a:r>
              <a:rPr b="1" lang="en" sz="1500"/>
              <a:t>final hidden state</a:t>
            </a:r>
            <a:r>
              <a:rPr lang="en" sz="1500"/>
              <a:t> can be risky, as we need to assume that this hidden state captures </a:t>
            </a:r>
            <a:r>
              <a:rPr b="1" i="1" lang="en" sz="1500"/>
              <a:t>all</a:t>
            </a:r>
            <a:r>
              <a:rPr lang="en" sz="1500"/>
              <a:t> information</a:t>
            </a:r>
            <a:endParaRPr b="1" sz="1500"/>
          </a:p>
        </p:txBody>
      </p:sp>
      <p:grpSp>
        <p:nvGrpSpPr>
          <p:cNvPr id="732" name="Google Shape;732;p54"/>
          <p:cNvGrpSpPr/>
          <p:nvPr/>
        </p:nvGrpSpPr>
        <p:grpSpPr>
          <a:xfrm>
            <a:off x="1003575" y="2404791"/>
            <a:ext cx="372351" cy="874721"/>
            <a:chOff x="2256675" y="2302925"/>
            <a:chExt cx="283200" cy="742800"/>
          </a:xfrm>
        </p:grpSpPr>
        <p:sp>
          <p:nvSpPr>
            <p:cNvPr id="733" name="Google Shape;733;p54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4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4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4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4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" name="Google Shape;738;p54"/>
          <p:cNvGrpSpPr/>
          <p:nvPr/>
        </p:nvGrpSpPr>
        <p:grpSpPr>
          <a:xfrm>
            <a:off x="1758699" y="2404791"/>
            <a:ext cx="372351" cy="874721"/>
            <a:chOff x="2256675" y="2302925"/>
            <a:chExt cx="283200" cy="742800"/>
          </a:xfrm>
        </p:grpSpPr>
        <p:sp>
          <p:nvSpPr>
            <p:cNvPr id="739" name="Google Shape;739;p54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4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4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4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4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54"/>
          <p:cNvGrpSpPr/>
          <p:nvPr/>
        </p:nvGrpSpPr>
        <p:grpSpPr>
          <a:xfrm>
            <a:off x="2508280" y="2404791"/>
            <a:ext cx="372351" cy="874721"/>
            <a:chOff x="2256675" y="2302925"/>
            <a:chExt cx="283200" cy="742800"/>
          </a:xfrm>
        </p:grpSpPr>
        <p:sp>
          <p:nvSpPr>
            <p:cNvPr id="745" name="Google Shape;745;p54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4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4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4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4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54"/>
          <p:cNvGrpSpPr/>
          <p:nvPr/>
        </p:nvGrpSpPr>
        <p:grpSpPr>
          <a:xfrm>
            <a:off x="3237008" y="2404791"/>
            <a:ext cx="372351" cy="874721"/>
            <a:chOff x="2256675" y="2302925"/>
            <a:chExt cx="283200" cy="742800"/>
          </a:xfrm>
        </p:grpSpPr>
        <p:sp>
          <p:nvSpPr>
            <p:cNvPr id="751" name="Google Shape;751;p54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52" name="Google Shape;752;p54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53" name="Google Shape;753;p54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54" name="Google Shape;754;p54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55" name="Google Shape;755;p54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756" name="Google Shape;756;p54"/>
          <p:cNvCxnSpPr>
            <a:stCxn id="733" idx="3"/>
            <a:endCxn id="739" idx="1"/>
          </p:cNvCxnSpPr>
          <p:nvPr/>
        </p:nvCxnSpPr>
        <p:spPr>
          <a:xfrm>
            <a:off x="1375926" y="2842152"/>
            <a:ext cx="38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7" name="Google Shape;757;p54"/>
          <p:cNvCxnSpPr>
            <a:stCxn id="739" idx="3"/>
            <a:endCxn id="745" idx="1"/>
          </p:cNvCxnSpPr>
          <p:nvPr/>
        </p:nvCxnSpPr>
        <p:spPr>
          <a:xfrm>
            <a:off x="2131050" y="2842152"/>
            <a:ext cx="37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8" name="Google Shape;758;p54"/>
          <p:cNvCxnSpPr>
            <a:stCxn id="745" idx="3"/>
            <a:endCxn id="751" idx="1"/>
          </p:cNvCxnSpPr>
          <p:nvPr/>
        </p:nvCxnSpPr>
        <p:spPr>
          <a:xfrm>
            <a:off x="2880631" y="2842152"/>
            <a:ext cx="35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9" name="Google Shape;759;p54"/>
          <p:cNvCxnSpPr>
            <a:endCxn id="733" idx="2"/>
          </p:cNvCxnSpPr>
          <p:nvPr/>
        </p:nvCxnSpPr>
        <p:spPr>
          <a:xfrm rot="10800000">
            <a:off x="1189751" y="3279512"/>
            <a:ext cx="0" cy="44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0" name="Google Shape;760;p54"/>
          <p:cNvCxnSpPr>
            <a:endCxn id="739" idx="2"/>
          </p:cNvCxnSpPr>
          <p:nvPr/>
        </p:nvCxnSpPr>
        <p:spPr>
          <a:xfrm rot="10800000">
            <a:off x="1944875" y="3279512"/>
            <a:ext cx="5700" cy="44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1" name="Google Shape;761;p54"/>
          <p:cNvCxnSpPr>
            <a:endCxn id="745" idx="2"/>
          </p:cNvCxnSpPr>
          <p:nvPr/>
        </p:nvCxnSpPr>
        <p:spPr>
          <a:xfrm rot="10800000">
            <a:off x="2694456" y="3279512"/>
            <a:ext cx="0" cy="45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2" name="Google Shape;762;p54"/>
          <p:cNvCxnSpPr>
            <a:endCxn id="751" idx="2"/>
          </p:cNvCxnSpPr>
          <p:nvPr/>
        </p:nvCxnSpPr>
        <p:spPr>
          <a:xfrm rot="10800000">
            <a:off x="3423184" y="3279512"/>
            <a:ext cx="0" cy="442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3" name="Google Shape;763;p54"/>
          <p:cNvSpPr txBox="1"/>
          <p:nvPr/>
        </p:nvSpPr>
        <p:spPr>
          <a:xfrm>
            <a:off x="927537" y="3777979"/>
            <a:ext cx="5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 sz="1200"/>
          </a:p>
        </p:txBody>
      </p:sp>
      <p:sp>
        <p:nvSpPr>
          <p:cNvPr id="764" name="Google Shape;764;p54"/>
          <p:cNvSpPr txBox="1"/>
          <p:nvPr/>
        </p:nvSpPr>
        <p:spPr>
          <a:xfrm>
            <a:off x="1513135" y="3777979"/>
            <a:ext cx="8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sz="1200"/>
          </a:p>
        </p:txBody>
      </p:sp>
      <p:sp>
        <p:nvSpPr>
          <p:cNvPr id="765" name="Google Shape;765;p54"/>
          <p:cNvSpPr txBox="1"/>
          <p:nvPr/>
        </p:nvSpPr>
        <p:spPr>
          <a:xfrm>
            <a:off x="2387146" y="3777979"/>
            <a:ext cx="68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macht</a:t>
            </a:r>
            <a:endParaRPr sz="1200"/>
          </a:p>
        </p:txBody>
      </p:sp>
      <p:sp>
        <p:nvSpPr>
          <p:cNvPr id="766" name="Google Shape;766;p54"/>
          <p:cNvSpPr txBox="1"/>
          <p:nvPr/>
        </p:nvSpPr>
        <p:spPr>
          <a:xfrm>
            <a:off x="3110818" y="3777979"/>
            <a:ext cx="6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Spaß</a:t>
            </a:r>
            <a:endParaRPr sz="1200"/>
          </a:p>
        </p:txBody>
      </p:sp>
      <p:cxnSp>
        <p:nvCxnSpPr>
          <p:cNvPr id="767" name="Google Shape;767;p54"/>
          <p:cNvCxnSpPr>
            <a:stCxn id="751" idx="3"/>
            <a:endCxn id="768" idx="1"/>
          </p:cNvCxnSpPr>
          <p:nvPr/>
        </p:nvCxnSpPr>
        <p:spPr>
          <a:xfrm flipH="1" rot="10800000">
            <a:off x="3609359" y="2840952"/>
            <a:ext cx="7221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69" name="Google Shape;769;p54"/>
          <p:cNvGrpSpPr/>
          <p:nvPr/>
        </p:nvGrpSpPr>
        <p:grpSpPr>
          <a:xfrm>
            <a:off x="4331374" y="2403693"/>
            <a:ext cx="372351" cy="874721"/>
            <a:chOff x="2256675" y="2302925"/>
            <a:chExt cx="283200" cy="742800"/>
          </a:xfrm>
        </p:grpSpPr>
        <p:sp>
          <p:nvSpPr>
            <p:cNvPr id="768" name="Google Shape;768;p54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70" name="Google Shape;770;p54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71" name="Google Shape;771;p54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72" name="Google Shape;772;p54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73" name="Google Shape;773;p54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grpSp>
        <p:nvGrpSpPr>
          <p:cNvPr id="774" name="Google Shape;774;p54"/>
          <p:cNvGrpSpPr/>
          <p:nvPr/>
        </p:nvGrpSpPr>
        <p:grpSpPr>
          <a:xfrm>
            <a:off x="5136194" y="2403699"/>
            <a:ext cx="372351" cy="874721"/>
            <a:chOff x="2256675" y="2302925"/>
            <a:chExt cx="283200" cy="742800"/>
          </a:xfrm>
        </p:grpSpPr>
        <p:sp>
          <p:nvSpPr>
            <p:cNvPr id="775" name="Google Shape;775;p54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4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4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4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4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54"/>
          <p:cNvGrpSpPr/>
          <p:nvPr/>
        </p:nvGrpSpPr>
        <p:grpSpPr>
          <a:xfrm>
            <a:off x="5891318" y="2403699"/>
            <a:ext cx="372351" cy="874721"/>
            <a:chOff x="2256675" y="2302925"/>
            <a:chExt cx="283200" cy="742800"/>
          </a:xfrm>
        </p:grpSpPr>
        <p:sp>
          <p:nvSpPr>
            <p:cNvPr id="781" name="Google Shape;781;p54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4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4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4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4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6" name="Google Shape;786;p54"/>
          <p:cNvGrpSpPr/>
          <p:nvPr/>
        </p:nvGrpSpPr>
        <p:grpSpPr>
          <a:xfrm>
            <a:off x="6640899" y="2403699"/>
            <a:ext cx="372351" cy="874721"/>
            <a:chOff x="2256675" y="2302925"/>
            <a:chExt cx="283200" cy="742800"/>
          </a:xfrm>
        </p:grpSpPr>
        <p:sp>
          <p:nvSpPr>
            <p:cNvPr id="787" name="Google Shape;787;p54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4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4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4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4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" name="Google Shape;792;p54"/>
          <p:cNvGrpSpPr/>
          <p:nvPr/>
        </p:nvGrpSpPr>
        <p:grpSpPr>
          <a:xfrm>
            <a:off x="7369627" y="2403699"/>
            <a:ext cx="372351" cy="874721"/>
            <a:chOff x="2256675" y="2302925"/>
            <a:chExt cx="283200" cy="742800"/>
          </a:xfrm>
        </p:grpSpPr>
        <p:sp>
          <p:nvSpPr>
            <p:cNvPr id="793" name="Google Shape;793;p54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94" name="Google Shape;794;p54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95" name="Google Shape;795;p54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96" name="Google Shape;796;p54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97" name="Google Shape;797;p54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798" name="Google Shape;798;p54"/>
          <p:cNvCxnSpPr>
            <a:stCxn id="775" idx="3"/>
            <a:endCxn id="781" idx="1"/>
          </p:cNvCxnSpPr>
          <p:nvPr/>
        </p:nvCxnSpPr>
        <p:spPr>
          <a:xfrm>
            <a:off x="5508545" y="2841059"/>
            <a:ext cx="38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9" name="Google Shape;799;p54"/>
          <p:cNvCxnSpPr>
            <a:stCxn id="781" idx="3"/>
            <a:endCxn id="787" idx="1"/>
          </p:cNvCxnSpPr>
          <p:nvPr/>
        </p:nvCxnSpPr>
        <p:spPr>
          <a:xfrm>
            <a:off x="6263669" y="2841059"/>
            <a:ext cx="37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0" name="Google Shape;800;p54"/>
          <p:cNvCxnSpPr/>
          <p:nvPr/>
        </p:nvCxnSpPr>
        <p:spPr>
          <a:xfrm>
            <a:off x="7013319" y="2841140"/>
            <a:ext cx="35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1" name="Google Shape;801;p54"/>
          <p:cNvCxnSpPr>
            <a:endCxn id="775" idx="2"/>
          </p:cNvCxnSpPr>
          <p:nvPr/>
        </p:nvCxnSpPr>
        <p:spPr>
          <a:xfrm rot="10800000">
            <a:off x="5322369" y="3278420"/>
            <a:ext cx="0" cy="44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2" name="Google Shape;802;p54"/>
          <p:cNvCxnSpPr>
            <a:endCxn id="781" idx="2"/>
          </p:cNvCxnSpPr>
          <p:nvPr/>
        </p:nvCxnSpPr>
        <p:spPr>
          <a:xfrm rot="10800000">
            <a:off x="6077493" y="3278420"/>
            <a:ext cx="5700" cy="44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3" name="Google Shape;803;p54"/>
          <p:cNvCxnSpPr/>
          <p:nvPr/>
        </p:nvCxnSpPr>
        <p:spPr>
          <a:xfrm rot="10800000">
            <a:off x="6849682" y="3278560"/>
            <a:ext cx="0" cy="45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4" name="Google Shape;804;p54"/>
          <p:cNvCxnSpPr>
            <a:endCxn id="793" idx="2"/>
          </p:cNvCxnSpPr>
          <p:nvPr/>
        </p:nvCxnSpPr>
        <p:spPr>
          <a:xfrm rot="10800000">
            <a:off x="7555802" y="3278420"/>
            <a:ext cx="0" cy="442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5" name="Google Shape;805;p54"/>
          <p:cNvSpPr txBox="1"/>
          <p:nvPr/>
        </p:nvSpPr>
        <p:spPr>
          <a:xfrm>
            <a:off x="5025740" y="3738201"/>
            <a:ext cx="5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 sz="1200"/>
          </a:p>
        </p:txBody>
      </p:sp>
      <p:sp>
        <p:nvSpPr>
          <p:cNvPr id="806" name="Google Shape;806;p54"/>
          <p:cNvSpPr txBox="1"/>
          <p:nvPr/>
        </p:nvSpPr>
        <p:spPr>
          <a:xfrm>
            <a:off x="5647401" y="3744376"/>
            <a:ext cx="8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sz="1200"/>
          </a:p>
        </p:txBody>
      </p:sp>
      <p:sp>
        <p:nvSpPr>
          <p:cNvPr id="807" name="Google Shape;807;p54"/>
          <p:cNvSpPr txBox="1"/>
          <p:nvPr/>
        </p:nvSpPr>
        <p:spPr>
          <a:xfrm>
            <a:off x="6486172" y="3734830"/>
            <a:ext cx="68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 sz="1200"/>
          </a:p>
        </p:txBody>
      </p:sp>
      <p:sp>
        <p:nvSpPr>
          <p:cNvPr id="808" name="Google Shape;808;p54"/>
          <p:cNvSpPr txBox="1"/>
          <p:nvPr/>
        </p:nvSpPr>
        <p:spPr>
          <a:xfrm>
            <a:off x="7215880" y="3734830"/>
            <a:ext cx="6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endParaRPr sz="1200"/>
          </a:p>
        </p:txBody>
      </p:sp>
      <p:sp>
        <p:nvSpPr>
          <p:cNvPr id="809" name="Google Shape;809;p54"/>
          <p:cNvSpPr txBox="1"/>
          <p:nvPr/>
        </p:nvSpPr>
        <p:spPr>
          <a:xfrm>
            <a:off x="4073456" y="3740989"/>
            <a:ext cx="8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&lt;START&gt;</a:t>
            </a:r>
            <a:endParaRPr sz="1200"/>
          </a:p>
        </p:txBody>
      </p:sp>
      <p:cxnSp>
        <p:nvCxnSpPr>
          <p:cNvPr id="810" name="Google Shape;810;p54"/>
          <p:cNvCxnSpPr/>
          <p:nvPr/>
        </p:nvCxnSpPr>
        <p:spPr>
          <a:xfrm rot="10800000">
            <a:off x="4492245" y="3285980"/>
            <a:ext cx="0" cy="44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1" name="Google Shape;811;p54"/>
          <p:cNvCxnSpPr/>
          <p:nvPr/>
        </p:nvCxnSpPr>
        <p:spPr>
          <a:xfrm rot="10800000">
            <a:off x="4517606" y="2132579"/>
            <a:ext cx="0" cy="27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2" name="Google Shape;812;p54"/>
          <p:cNvCxnSpPr/>
          <p:nvPr/>
        </p:nvCxnSpPr>
        <p:spPr>
          <a:xfrm rot="10800000">
            <a:off x="5336380" y="2132579"/>
            <a:ext cx="0" cy="27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3" name="Google Shape;813;p54"/>
          <p:cNvCxnSpPr/>
          <p:nvPr/>
        </p:nvCxnSpPr>
        <p:spPr>
          <a:xfrm rot="10800000">
            <a:off x="6077571" y="2145541"/>
            <a:ext cx="0" cy="27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4" name="Google Shape;814;p54"/>
          <p:cNvCxnSpPr/>
          <p:nvPr/>
        </p:nvCxnSpPr>
        <p:spPr>
          <a:xfrm rot="10800000">
            <a:off x="6827151" y="2144909"/>
            <a:ext cx="0" cy="27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5" name="Google Shape;815;p54"/>
          <p:cNvCxnSpPr/>
          <p:nvPr/>
        </p:nvCxnSpPr>
        <p:spPr>
          <a:xfrm rot="10800000">
            <a:off x="7566138" y="2145547"/>
            <a:ext cx="0" cy="27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6" name="Google Shape;816;p54"/>
          <p:cNvCxnSpPr>
            <a:stCxn id="768" idx="3"/>
            <a:endCxn id="775" idx="1"/>
          </p:cNvCxnSpPr>
          <p:nvPr/>
        </p:nvCxnSpPr>
        <p:spPr>
          <a:xfrm>
            <a:off x="4703726" y="2841053"/>
            <a:ext cx="432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7" name="Google Shape;817;p54"/>
          <p:cNvSpPr txBox="1"/>
          <p:nvPr/>
        </p:nvSpPr>
        <p:spPr>
          <a:xfrm>
            <a:off x="3972008" y="2173529"/>
            <a:ext cx="59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8" name="Google Shape;818;p54"/>
          <p:cNvSpPr txBox="1"/>
          <p:nvPr/>
        </p:nvSpPr>
        <p:spPr>
          <a:xfrm>
            <a:off x="4806948" y="2173529"/>
            <a:ext cx="59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9" name="Google Shape;819;p54"/>
          <p:cNvSpPr txBox="1"/>
          <p:nvPr/>
        </p:nvSpPr>
        <p:spPr>
          <a:xfrm>
            <a:off x="5555504" y="2173529"/>
            <a:ext cx="59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0" name="Google Shape;820;p54"/>
          <p:cNvSpPr txBox="1"/>
          <p:nvPr/>
        </p:nvSpPr>
        <p:spPr>
          <a:xfrm>
            <a:off x="6305952" y="2173529"/>
            <a:ext cx="59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1" name="Google Shape;821;p54"/>
          <p:cNvSpPr txBox="1"/>
          <p:nvPr/>
        </p:nvSpPr>
        <p:spPr>
          <a:xfrm>
            <a:off x="7033857" y="2173529"/>
            <a:ext cx="59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2" name="Google Shape;822;p54"/>
          <p:cNvSpPr txBox="1"/>
          <p:nvPr/>
        </p:nvSpPr>
        <p:spPr>
          <a:xfrm>
            <a:off x="4092901" y="1799740"/>
            <a:ext cx="8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endParaRPr/>
          </a:p>
        </p:txBody>
      </p:sp>
      <p:sp>
        <p:nvSpPr>
          <p:cNvPr id="823" name="Google Shape;823;p54"/>
          <p:cNvSpPr txBox="1"/>
          <p:nvPr/>
        </p:nvSpPr>
        <p:spPr>
          <a:xfrm>
            <a:off x="4870875" y="1799750"/>
            <a:ext cx="8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learning</a:t>
            </a:r>
            <a:endParaRPr/>
          </a:p>
        </p:txBody>
      </p:sp>
      <p:sp>
        <p:nvSpPr>
          <p:cNvPr id="824" name="Google Shape;824;p54"/>
          <p:cNvSpPr txBox="1"/>
          <p:nvPr/>
        </p:nvSpPr>
        <p:spPr>
          <a:xfrm>
            <a:off x="5633245" y="1801609"/>
            <a:ext cx="8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825" name="Google Shape;825;p54"/>
          <p:cNvSpPr txBox="1"/>
          <p:nvPr/>
        </p:nvSpPr>
        <p:spPr>
          <a:xfrm>
            <a:off x="6381800" y="1793749"/>
            <a:ext cx="8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endParaRPr/>
          </a:p>
        </p:txBody>
      </p:sp>
      <p:sp>
        <p:nvSpPr>
          <p:cNvPr id="826" name="Google Shape;826;p54"/>
          <p:cNvSpPr txBox="1"/>
          <p:nvPr/>
        </p:nvSpPr>
        <p:spPr>
          <a:xfrm>
            <a:off x="7118482" y="1801609"/>
            <a:ext cx="8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&lt;END&gt;</a:t>
            </a:r>
            <a:endParaRPr/>
          </a:p>
        </p:txBody>
      </p:sp>
      <p:cxnSp>
        <p:nvCxnSpPr>
          <p:cNvPr id="827" name="Google Shape;827;p54"/>
          <p:cNvCxnSpPr>
            <a:stCxn id="817" idx="3"/>
            <a:endCxn id="805" idx="0"/>
          </p:cNvCxnSpPr>
          <p:nvPr/>
        </p:nvCxnSpPr>
        <p:spPr>
          <a:xfrm>
            <a:off x="4570508" y="2327429"/>
            <a:ext cx="731400" cy="1410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828" name="Google Shape;828;p54"/>
          <p:cNvCxnSpPr>
            <a:stCxn id="818" idx="3"/>
            <a:endCxn id="806" idx="0"/>
          </p:cNvCxnSpPr>
          <p:nvPr/>
        </p:nvCxnSpPr>
        <p:spPr>
          <a:xfrm>
            <a:off x="5405448" y="2327429"/>
            <a:ext cx="660900" cy="1416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829" name="Google Shape;829;p54"/>
          <p:cNvCxnSpPr>
            <a:stCxn id="819" idx="3"/>
            <a:endCxn id="807" idx="0"/>
          </p:cNvCxnSpPr>
          <p:nvPr/>
        </p:nvCxnSpPr>
        <p:spPr>
          <a:xfrm>
            <a:off x="6154004" y="2327429"/>
            <a:ext cx="675900" cy="1407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830" name="Google Shape;830;p54"/>
          <p:cNvCxnSpPr>
            <a:stCxn id="820" idx="3"/>
            <a:endCxn id="808" idx="0"/>
          </p:cNvCxnSpPr>
          <p:nvPr/>
        </p:nvCxnSpPr>
        <p:spPr>
          <a:xfrm>
            <a:off x="6904452" y="2327429"/>
            <a:ext cx="634200" cy="1407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831" name="Google Shape;831;p54"/>
          <p:cNvSpPr/>
          <p:nvPr/>
        </p:nvSpPr>
        <p:spPr>
          <a:xfrm>
            <a:off x="700185" y="2403706"/>
            <a:ext cx="158400" cy="874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4"/>
          <p:cNvSpPr txBox="1"/>
          <p:nvPr/>
        </p:nvSpPr>
        <p:spPr>
          <a:xfrm rot="-5400000">
            <a:off x="-236191" y="2696509"/>
            <a:ext cx="14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Encoder RNN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33" name="Google Shape;833;p54"/>
          <p:cNvSpPr/>
          <p:nvPr/>
        </p:nvSpPr>
        <p:spPr>
          <a:xfrm>
            <a:off x="7906976" y="2425071"/>
            <a:ext cx="192600" cy="85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4"/>
          <p:cNvSpPr txBox="1"/>
          <p:nvPr/>
        </p:nvSpPr>
        <p:spPr>
          <a:xfrm rot="5400000">
            <a:off x="7489275" y="2681982"/>
            <a:ext cx="14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Decoder RNN 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835" name="Google Shape;835;p54"/>
          <p:cNvSpPr/>
          <p:nvPr/>
        </p:nvSpPr>
        <p:spPr>
          <a:xfrm>
            <a:off x="3064944" y="2295615"/>
            <a:ext cx="722100" cy="11283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6" name="Google Shape;836;p54"/>
          <p:cNvCxnSpPr>
            <a:endCxn id="835" idx="0"/>
          </p:cNvCxnSpPr>
          <p:nvPr/>
        </p:nvCxnSpPr>
        <p:spPr>
          <a:xfrm>
            <a:off x="2929194" y="1722015"/>
            <a:ext cx="496800" cy="5736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NMT with attention</a:t>
            </a:r>
            <a:endParaRPr sz="2600"/>
          </a:p>
        </p:txBody>
      </p:sp>
      <p:sp>
        <p:nvSpPr>
          <p:cNvPr id="842" name="Google Shape;842;p55"/>
          <p:cNvSpPr txBox="1"/>
          <p:nvPr>
            <p:ph idx="1" type="body"/>
          </p:nvPr>
        </p:nvSpPr>
        <p:spPr>
          <a:xfrm>
            <a:off x="4182125" y="181174"/>
            <a:ext cx="47400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Idea: use </a:t>
            </a:r>
            <a:r>
              <a:rPr b="1" lang="en" sz="1500"/>
              <a:t>direct connection </a:t>
            </a:r>
            <a:r>
              <a:rPr lang="en" sz="1500"/>
              <a:t>to focus on </a:t>
            </a:r>
            <a:r>
              <a:rPr b="1" lang="en" sz="1500"/>
              <a:t>a particular part</a:t>
            </a:r>
            <a:r>
              <a:rPr lang="en" sz="1500"/>
              <a:t> of the </a:t>
            </a:r>
            <a:r>
              <a:rPr b="1" lang="en" sz="1500"/>
              <a:t>source sequence</a:t>
            </a:r>
            <a:endParaRPr b="1" sz="1500"/>
          </a:p>
        </p:txBody>
      </p:sp>
      <p:grpSp>
        <p:nvGrpSpPr>
          <p:cNvPr id="843" name="Google Shape;843;p55"/>
          <p:cNvGrpSpPr/>
          <p:nvPr/>
        </p:nvGrpSpPr>
        <p:grpSpPr>
          <a:xfrm>
            <a:off x="1003575" y="3471591"/>
            <a:ext cx="372351" cy="874721"/>
            <a:chOff x="2256675" y="2302925"/>
            <a:chExt cx="283200" cy="742800"/>
          </a:xfrm>
        </p:grpSpPr>
        <p:sp>
          <p:nvSpPr>
            <p:cNvPr id="844" name="Google Shape;844;p5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" name="Google Shape;849;p55"/>
          <p:cNvGrpSpPr/>
          <p:nvPr/>
        </p:nvGrpSpPr>
        <p:grpSpPr>
          <a:xfrm>
            <a:off x="1758699" y="3471591"/>
            <a:ext cx="372351" cy="874721"/>
            <a:chOff x="2256675" y="2302925"/>
            <a:chExt cx="283200" cy="742800"/>
          </a:xfrm>
        </p:grpSpPr>
        <p:sp>
          <p:nvSpPr>
            <p:cNvPr id="850" name="Google Shape;850;p5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" name="Google Shape;855;p55"/>
          <p:cNvGrpSpPr/>
          <p:nvPr/>
        </p:nvGrpSpPr>
        <p:grpSpPr>
          <a:xfrm>
            <a:off x="2508280" y="3471591"/>
            <a:ext cx="372351" cy="874721"/>
            <a:chOff x="2256675" y="2302925"/>
            <a:chExt cx="283200" cy="742800"/>
          </a:xfrm>
        </p:grpSpPr>
        <p:sp>
          <p:nvSpPr>
            <p:cNvPr id="856" name="Google Shape;856;p5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55"/>
          <p:cNvGrpSpPr/>
          <p:nvPr/>
        </p:nvGrpSpPr>
        <p:grpSpPr>
          <a:xfrm>
            <a:off x="3237008" y="3471591"/>
            <a:ext cx="372351" cy="874721"/>
            <a:chOff x="2256675" y="2302925"/>
            <a:chExt cx="283200" cy="742800"/>
          </a:xfrm>
        </p:grpSpPr>
        <p:sp>
          <p:nvSpPr>
            <p:cNvPr id="862" name="Google Shape;862;p5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863" name="Google Shape;863;p5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864" name="Google Shape;864;p5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865" name="Google Shape;865;p5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866" name="Google Shape;866;p5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867" name="Google Shape;867;p55"/>
          <p:cNvCxnSpPr>
            <a:stCxn id="844" idx="3"/>
            <a:endCxn id="850" idx="1"/>
          </p:cNvCxnSpPr>
          <p:nvPr/>
        </p:nvCxnSpPr>
        <p:spPr>
          <a:xfrm>
            <a:off x="1375926" y="3908952"/>
            <a:ext cx="38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8" name="Google Shape;868;p55"/>
          <p:cNvCxnSpPr>
            <a:stCxn id="850" idx="3"/>
            <a:endCxn id="856" idx="1"/>
          </p:cNvCxnSpPr>
          <p:nvPr/>
        </p:nvCxnSpPr>
        <p:spPr>
          <a:xfrm>
            <a:off x="2131050" y="3908952"/>
            <a:ext cx="37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9" name="Google Shape;869;p55"/>
          <p:cNvCxnSpPr>
            <a:stCxn id="856" idx="3"/>
            <a:endCxn id="862" idx="1"/>
          </p:cNvCxnSpPr>
          <p:nvPr/>
        </p:nvCxnSpPr>
        <p:spPr>
          <a:xfrm>
            <a:off x="2880631" y="3908952"/>
            <a:ext cx="35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0" name="Google Shape;870;p55"/>
          <p:cNvCxnSpPr/>
          <p:nvPr/>
        </p:nvCxnSpPr>
        <p:spPr>
          <a:xfrm rot="10800000">
            <a:off x="1189750" y="4345870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1" name="Google Shape;871;p55"/>
          <p:cNvCxnSpPr/>
          <p:nvPr/>
        </p:nvCxnSpPr>
        <p:spPr>
          <a:xfrm rot="10800000">
            <a:off x="1944874" y="4345870"/>
            <a:ext cx="570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2" name="Google Shape;872;p55"/>
          <p:cNvCxnSpPr/>
          <p:nvPr/>
        </p:nvCxnSpPr>
        <p:spPr>
          <a:xfrm rot="10800000">
            <a:off x="2694455" y="4345851"/>
            <a:ext cx="0" cy="26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3" name="Google Shape;873;p55"/>
          <p:cNvCxnSpPr/>
          <p:nvPr/>
        </p:nvCxnSpPr>
        <p:spPr>
          <a:xfrm rot="10800000">
            <a:off x="3423182" y="4346010"/>
            <a:ext cx="0" cy="263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4" name="Google Shape;874;p55"/>
          <p:cNvSpPr txBox="1"/>
          <p:nvPr/>
        </p:nvSpPr>
        <p:spPr>
          <a:xfrm>
            <a:off x="927537" y="4539979"/>
            <a:ext cx="5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 sz="1200"/>
          </a:p>
        </p:txBody>
      </p:sp>
      <p:sp>
        <p:nvSpPr>
          <p:cNvPr id="875" name="Google Shape;875;p55"/>
          <p:cNvSpPr txBox="1"/>
          <p:nvPr/>
        </p:nvSpPr>
        <p:spPr>
          <a:xfrm>
            <a:off x="1513135" y="4539979"/>
            <a:ext cx="8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sz="1200"/>
          </a:p>
        </p:txBody>
      </p:sp>
      <p:sp>
        <p:nvSpPr>
          <p:cNvPr id="876" name="Google Shape;876;p55"/>
          <p:cNvSpPr txBox="1"/>
          <p:nvPr/>
        </p:nvSpPr>
        <p:spPr>
          <a:xfrm>
            <a:off x="2387146" y="4539979"/>
            <a:ext cx="68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macht</a:t>
            </a:r>
            <a:endParaRPr sz="1200"/>
          </a:p>
        </p:txBody>
      </p:sp>
      <p:sp>
        <p:nvSpPr>
          <p:cNvPr id="877" name="Google Shape;877;p55"/>
          <p:cNvSpPr txBox="1"/>
          <p:nvPr/>
        </p:nvSpPr>
        <p:spPr>
          <a:xfrm>
            <a:off x="3110818" y="4539979"/>
            <a:ext cx="6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Spaß</a:t>
            </a:r>
            <a:endParaRPr sz="1200"/>
          </a:p>
        </p:txBody>
      </p:sp>
      <p:cxnSp>
        <p:nvCxnSpPr>
          <p:cNvPr id="878" name="Google Shape;878;p55"/>
          <p:cNvCxnSpPr>
            <a:stCxn id="862" idx="3"/>
            <a:endCxn id="879" idx="1"/>
          </p:cNvCxnSpPr>
          <p:nvPr/>
        </p:nvCxnSpPr>
        <p:spPr>
          <a:xfrm flipH="1" rot="10800000">
            <a:off x="3609359" y="3907752"/>
            <a:ext cx="7221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80" name="Google Shape;880;p55"/>
          <p:cNvGrpSpPr/>
          <p:nvPr/>
        </p:nvGrpSpPr>
        <p:grpSpPr>
          <a:xfrm>
            <a:off x="4331374" y="3470493"/>
            <a:ext cx="372351" cy="874721"/>
            <a:chOff x="2256675" y="2302925"/>
            <a:chExt cx="283200" cy="742800"/>
          </a:xfrm>
        </p:grpSpPr>
        <p:sp>
          <p:nvSpPr>
            <p:cNvPr id="879" name="Google Shape;879;p5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881" name="Google Shape;881;p5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882" name="Google Shape;882;p5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883" name="Google Shape;883;p5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884" name="Google Shape;884;p5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sp>
        <p:nvSpPr>
          <p:cNvPr id="885" name="Google Shape;885;p55"/>
          <p:cNvSpPr txBox="1"/>
          <p:nvPr/>
        </p:nvSpPr>
        <p:spPr>
          <a:xfrm>
            <a:off x="4073456" y="4502989"/>
            <a:ext cx="8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&lt;START&gt;</a:t>
            </a:r>
            <a:endParaRPr sz="1200"/>
          </a:p>
        </p:txBody>
      </p:sp>
      <p:cxnSp>
        <p:nvCxnSpPr>
          <p:cNvPr id="886" name="Google Shape;886;p55"/>
          <p:cNvCxnSpPr/>
          <p:nvPr/>
        </p:nvCxnSpPr>
        <p:spPr>
          <a:xfrm rot="10800000">
            <a:off x="4492243" y="4349723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7" name="Google Shape;887;p55"/>
          <p:cNvSpPr/>
          <p:nvPr/>
        </p:nvSpPr>
        <p:spPr>
          <a:xfrm>
            <a:off x="700185" y="3470506"/>
            <a:ext cx="158400" cy="874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5"/>
          <p:cNvSpPr txBox="1"/>
          <p:nvPr/>
        </p:nvSpPr>
        <p:spPr>
          <a:xfrm rot="-5400000">
            <a:off x="-236191" y="3763309"/>
            <a:ext cx="14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Encoder RNN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89" name="Google Shape;889;p55"/>
          <p:cNvSpPr txBox="1"/>
          <p:nvPr/>
        </p:nvSpPr>
        <p:spPr>
          <a:xfrm rot="-5400000">
            <a:off x="-221167" y="2835852"/>
            <a:ext cx="1164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7C92"/>
                </a:solidFill>
                <a:latin typeface="Open Sans"/>
                <a:ea typeface="Open Sans"/>
                <a:cs typeface="Open Sans"/>
                <a:sym typeface="Open Sans"/>
              </a:rPr>
              <a:t>Attention score</a:t>
            </a:r>
            <a:endParaRPr sz="1100">
              <a:solidFill>
                <a:srgbClr val="007C92"/>
              </a:solidFill>
            </a:endParaRPr>
          </a:p>
        </p:txBody>
      </p:sp>
      <p:sp>
        <p:nvSpPr>
          <p:cNvPr id="890" name="Google Shape;890;p55"/>
          <p:cNvSpPr txBox="1"/>
          <p:nvPr>
            <p:ph idx="1" type="body"/>
          </p:nvPr>
        </p:nvSpPr>
        <p:spPr>
          <a:xfrm rot="1364791">
            <a:off x="3642484" y="2944199"/>
            <a:ext cx="918648" cy="40031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r>
              <a:rPr lang="en" sz="1000"/>
              <a:t>ot product</a:t>
            </a:r>
            <a:endParaRPr sz="1000"/>
          </a:p>
        </p:txBody>
      </p:sp>
      <p:grpSp>
        <p:nvGrpSpPr>
          <p:cNvPr id="891" name="Google Shape;891;p55"/>
          <p:cNvGrpSpPr/>
          <p:nvPr/>
        </p:nvGrpSpPr>
        <p:grpSpPr>
          <a:xfrm>
            <a:off x="1098365" y="3006503"/>
            <a:ext cx="3419186" cy="465088"/>
            <a:chOff x="1098365" y="3006503"/>
            <a:chExt cx="3419186" cy="465088"/>
          </a:xfrm>
        </p:grpSpPr>
        <p:cxnSp>
          <p:nvCxnSpPr>
            <p:cNvPr id="892" name="Google Shape;892;p55"/>
            <p:cNvCxnSpPr>
              <a:stCxn id="850" idx="0"/>
              <a:endCxn id="893" idx="4"/>
            </p:cNvCxnSpPr>
            <p:nvPr/>
          </p:nvCxnSpPr>
          <p:spPr>
            <a:xfrm rot="10800000">
              <a:off x="1942775" y="3165291"/>
              <a:ext cx="2100" cy="306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894" name="Google Shape;894;p55"/>
            <p:cNvGrpSpPr/>
            <p:nvPr/>
          </p:nvGrpSpPr>
          <p:grpSpPr>
            <a:xfrm>
              <a:off x="1098365" y="3006503"/>
              <a:ext cx="3419186" cy="465088"/>
              <a:chOff x="1098365" y="3006503"/>
              <a:chExt cx="3419186" cy="465088"/>
            </a:xfrm>
          </p:grpSpPr>
          <p:cxnSp>
            <p:nvCxnSpPr>
              <p:cNvPr id="895" name="Google Shape;895;p55"/>
              <p:cNvCxnSpPr>
                <a:stCxn id="879" idx="0"/>
                <a:endCxn id="896" idx="6"/>
              </p:cNvCxnSpPr>
              <p:nvPr/>
            </p:nvCxnSpPr>
            <p:spPr>
              <a:xfrm rot="10800000">
                <a:off x="1273950" y="3085893"/>
                <a:ext cx="32436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896" name="Google Shape;896;p55"/>
              <p:cNvSpPr/>
              <p:nvPr/>
            </p:nvSpPr>
            <p:spPr>
              <a:xfrm>
                <a:off x="1098365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897" name="Google Shape;897;p55"/>
              <p:cNvCxnSpPr>
                <a:stCxn id="844" idx="0"/>
                <a:endCxn id="896" idx="4"/>
              </p:cNvCxnSpPr>
              <p:nvPr/>
            </p:nvCxnSpPr>
            <p:spPr>
              <a:xfrm rot="10800000">
                <a:off x="1186151" y="3165291"/>
                <a:ext cx="3600" cy="30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893" name="Google Shape;893;p55"/>
              <p:cNvSpPr/>
              <p:nvPr/>
            </p:nvSpPr>
            <p:spPr>
              <a:xfrm>
                <a:off x="1854911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898" name="Google Shape;898;p55"/>
              <p:cNvCxnSpPr>
                <a:stCxn id="879" idx="0"/>
                <a:endCxn id="893" idx="6"/>
              </p:cNvCxnSpPr>
              <p:nvPr/>
            </p:nvCxnSpPr>
            <p:spPr>
              <a:xfrm rot="10800000">
                <a:off x="2030550" y="3085893"/>
                <a:ext cx="24870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899" name="Google Shape;899;p55"/>
              <p:cNvCxnSpPr>
                <a:stCxn id="856" idx="0"/>
                <a:endCxn id="900" idx="4"/>
              </p:cNvCxnSpPr>
              <p:nvPr/>
            </p:nvCxnSpPr>
            <p:spPr>
              <a:xfrm flipH="1" rot="10800000">
                <a:off x="2694456" y="3165291"/>
                <a:ext cx="1500" cy="30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900" name="Google Shape;900;p55"/>
              <p:cNvSpPr/>
              <p:nvPr/>
            </p:nvSpPr>
            <p:spPr>
              <a:xfrm>
                <a:off x="2608068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901" name="Google Shape;901;p55"/>
              <p:cNvCxnSpPr>
                <a:stCxn id="879" idx="0"/>
                <a:endCxn id="900" idx="6"/>
              </p:cNvCxnSpPr>
              <p:nvPr/>
            </p:nvCxnSpPr>
            <p:spPr>
              <a:xfrm rot="10800000">
                <a:off x="2783550" y="3085893"/>
                <a:ext cx="17340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902" name="Google Shape;902;p55"/>
              <p:cNvCxnSpPr>
                <a:stCxn id="862" idx="0"/>
                <a:endCxn id="903" idx="4"/>
              </p:cNvCxnSpPr>
              <p:nvPr/>
            </p:nvCxnSpPr>
            <p:spPr>
              <a:xfrm flipH="1" rot="10800000">
                <a:off x="3423184" y="3165291"/>
                <a:ext cx="2700" cy="30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903" name="Google Shape;903;p55"/>
              <p:cNvSpPr/>
              <p:nvPr/>
            </p:nvSpPr>
            <p:spPr>
              <a:xfrm>
                <a:off x="3338085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904" name="Google Shape;904;p55"/>
              <p:cNvCxnSpPr>
                <a:stCxn id="879" idx="0"/>
                <a:endCxn id="903" idx="6"/>
              </p:cNvCxnSpPr>
              <p:nvPr/>
            </p:nvCxnSpPr>
            <p:spPr>
              <a:xfrm rot="10800000">
                <a:off x="3513450" y="3085893"/>
                <a:ext cx="10041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905" name="Google Shape;905;p55"/>
          <p:cNvSpPr txBox="1"/>
          <p:nvPr/>
        </p:nvSpPr>
        <p:spPr>
          <a:xfrm rot="-5400000">
            <a:off x="-221167" y="1845252"/>
            <a:ext cx="1164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Attention distribution</a:t>
            </a:r>
            <a:endParaRPr sz="1100"/>
          </a:p>
        </p:txBody>
      </p:sp>
      <p:cxnSp>
        <p:nvCxnSpPr>
          <p:cNvPr id="906" name="Google Shape;906;p55"/>
          <p:cNvCxnSpPr>
            <a:stCxn id="896" idx="0"/>
          </p:cNvCxnSpPr>
          <p:nvPr/>
        </p:nvCxnSpPr>
        <p:spPr>
          <a:xfrm rot="10800000">
            <a:off x="1186115" y="2484803"/>
            <a:ext cx="0" cy="521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7" name="Google Shape;907;p55"/>
          <p:cNvCxnSpPr>
            <a:stCxn id="893" idx="0"/>
          </p:cNvCxnSpPr>
          <p:nvPr/>
        </p:nvCxnSpPr>
        <p:spPr>
          <a:xfrm flipH="1" rot="10800000">
            <a:off x="1942661" y="2493503"/>
            <a:ext cx="2100" cy="513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8" name="Google Shape;908;p55"/>
          <p:cNvCxnSpPr>
            <a:stCxn id="900" idx="0"/>
          </p:cNvCxnSpPr>
          <p:nvPr/>
        </p:nvCxnSpPr>
        <p:spPr>
          <a:xfrm rot="10800000">
            <a:off x="2695818" y="2502503"/>
            <a:ext cx="0" cy="50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9" name="Google Shape;909;p55"/>
          <p:cNvCxnSpPr>
            <a:stCxn id="903" idx="0"/>
          </p:cNvCxnSpPr>
          <p:nvPr/>
        </p:nvCxnSpPr>
        <p:spPr>
          <a:xfrm rot="10800000">
            <a:off x="3421635" y="2520203"/>
            <a:ext cx="4200" cy="486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0" name="Google Shape;910;p55"/>
          <p:cNvSpPr txBox="1"/>
          <p:nvPr>
            <p:ph idx="1" type="body"/>
          </p:nvPr>
        </p:nvSpPr>
        <p:spPr>
          <a:xfrm rot="-5398516">
            <a:off x="893050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sp>
        <p:nvSpPr>
          <p:cNvPr id="911" name="Google Shape;911;p55"/>
          <p:cNvSpPr txBox="1"/>
          <p:nvPr>
            <p:ph idx="1" type="body"/>
          </p:nvPr>
        </p:nvSpPr>
        <p:spPr>
          <a:xfrm rot="-5398516">
            <a:off x="1655050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sp>
        <p:nvSpPr>
          <p:cNvPr id="912" name="Google Shape;912;p55"/>
          <p:cNvSpPr txBox="1"/>
          <p:nvPr>
            <p:ph idx="1" type="body"/>
          </p:nvPr>
        </p:nvSpPr>
        <p:spPr>
          <a:xfrm rot="-5398516">
            <a:off x="2417050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sp>
        <p:nvSpPr>
          <p:cNvPr id="913" name="Google Shape;913;p55"/>
          <p:cNvSpPr txBox="1"/>
          <p:nvPr>
            <p:ph idx="1" type="body"/>
          </p:nvPr>
        </p:nvSpPr>
        <p:spPr>
          <a:xfrm rot="-5398516">
            <a:off x="3147067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grpSp>
        <p:nvGrpSpPr>
          <p:cNvPr id="914" name="Google Shape;914;p55"/>
          <p:cNvGrpSpPr/>
          <p:nvPr/>
        </p:nvGrpSpPr>
        <p:grpSpPr>
          <a:xfrm>
            <a:off x="1033900" y="1864857"/>
            <a:ext cx="2591100" cy="616568"/>
            <a:chOff x="1033900" y="1864857"/>
            <a:chExt cx="2591100" cy="616568"/>
          </a:xfrm>
        </p:grpSpPr>
        <p:cxnSp>
          <p:nvCxnSpPr>
            <p:cNvPr id="915" name="Google Shape;915;p55"/>
            <p:cNvCxnSpPr/>
            <p:nvPr/>
          </p:nvCxnSpPr>
          <p:spPr>
            <a:xfrm>
              <a:off x="1033900" y="2481425"/>
              <a:ext cx="25911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16" name="Google Shape;916;p55"/>
            <p:cNvSpPr/>
            <p:nvPr/>
          </p:nvSpPr>
          <p:spPr>
            <a:xfrm>
              <a:off x="1115925" y="1864857"/>
              <a:ext cx="140400" cy="6111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5"/>
            <p:cNvSpPr/>
            <p:nvPr/>
          </p:nvSpPr>
          <p:spPr>
            <a:xfrm>
              <a:off x="1869082" y="2367805"/>
              <a:ext cx="1404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5"/>
            <p:cNvSpPr/>
            <p:nvPr/>
          </p:nvSpPr>
          <p:spPr>
            <a:xfrm>
              <a:off x="2631082" y="2367805"/>
              <a:ext cx="1404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5"/>
            <p:cNvSpPr/>
            <p:nvPr/>
          </p:nvSpPr>
          <p:spPr>
            <a:xfrm>
              <a:off x="3357708" y="2367805"/>
              <a:ext cx="1404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" name="Google Shape;920;p55"/>
          <p:cNvGrpSpPr/>
          <p:nvPr/>
        </p:nvGrpSpPr>
        <p:grpSpPr>
          <a:xfrm>
            <a:off x="2153183" y="926091"/>
            <a:ext cx="372351" cy="874721"/>
            <a:chOff x="2256675" y="2302925"/>
            <a:chExt cx="283200" cy="742800"/>
          </a:xfrm>
        </p:grpSpPr>
        <p:sp>
          <p:nvSpPr>
            <p:cNvPr id="921" name="Google Shape;921;p5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22" name="Google Shape;922;p5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23" name="Google Shape;923;p5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24" name="Google Shape;924;p5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25" name="Google Shape;925;p5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926" name="Google Shape;926;p55"/>
          <p:cNvCxnSpPr>
            <a:stCxn id="916" idx="0"/>
            <a:endCxn id="921" idx="2"/>
          </p:cNvCxnSpPr>
          <p:nvPr/>
        </p:nvCxnSpPr>
        <p:spPr>
          <a:xfrm flipH="1" rot="10800000">
            <a:off x="1186125" y="1800957"/>
            <a:ext cx="1153200" cy="6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7" name="Google Shape;927;p55"/>
          <p:cNvCxnSpPr>
            <a:stCxn id="917" idx="0"/>
            <a:endCxn id="921" idx="2"/>
          </p:cNvCxnSpPr>
          <p:nvPr/>
        </p:nvCxnSpPr>
        <p:spPr>
          <a:xfrm flipH="1" rot="10800000">
            <a:off x="1939282" y="1800805"/>
            <a:ext cx="400200" cy="56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8" name="Google Shape;928;p55"/>
          <p:cNvCxnSpPr>
            <a:stCxn id="918" idx="0"/>
            <a:endCxn id="921" idx="2"/>
          </p:cNvCxnSpPr>
          <p:nvPr/>
        </p:nvCxnSpPr>
        <p:spPr>
          <a:xfrm rot="10800000">
            <a:off x="2339482" y="1800805"/>
            <a:ext cx="361800" cy="56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9" name="Google Shape;929;p55"/>
          <p:cNvCxnSpPr>
            <a:stCxn id="919" idx="0"/>
            <a:endCxn id="921" idx="2"/>
          </p:cNvCxnSpPr>
          <p:nvPr/>
        </p:nvCxnSpPr>
        <p:spPr>
          <a:xfrm rot="10800000">
            <a:off x="2339508" y="1800805"/>
            <a:ext cx="1088400" cy="56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0" name="Google Shape;930;p55"/>
          <p:cNvSpPr txBox="1"/>
          <p:nvPr>
            <p:ph idx="1" type="body"/>
          </p:nvPr>
        </p:nvSpPr>
        <p:spPr>
          <a:xfrm rot="2245">
            <a:off x="1270462" y="1327584"/>
            <a:ext cx="918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Weighted sum</a:t>
            </a:r>
            <a:endParaRPr sz="1000"/>
          </a:p>
        </p:txBody>
      </p:sp>
      <p:cxnSp>
        <p:nvCxnSpPr>
          <p:cNvPr id="931" name="Google Shape;931;p55"/>
          <p:cNvCxnSpPr>
            <a:stCxn id="879" idx="0"/>
            <a:endCxn id="932" idx="2"/>
          </p:cNvCxnSpPr>
          <p:nvPr/>
        </p:nvCxnSpPr>
        <p:spPr>
          <a:xfrm flipH="1" rot="10800000">
            <a:off x="4517550" y="2354193"/>
            <a:ext cx="3900" cy="1116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\hat{\mathbf{y}}_1" id="932" name="Google Shape;9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665" y="2135096"/>
            <a:ext cx="209525" cy="219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3" name="Google Shape;933;p55"/>
          <p:cNvCxnSpPr>
            <a:stCxn id="921" idx="3"/>
            <a:endCxn id="932" idx="1"/>
          </p:cNvCxnSpPr>
          <p:nvPr/>
        </p:nvCxnSpPr>
        <p:spPr>
          <a:xfrm>
            <a:off x="2525534" y="1363452"/>
            <a:ext cx="1891200" cy="881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4" name="Google Shape;934;p55"/>
          <p:cNvSpPr txBox="1"/>
          <p:nvPr>
            <p:ph idx="1" type="body"/>
          </p:nvPr>
        </p:nvSpPr>
        <p:spPr>
          <a:xfrm rot="2059">
            <a:off x="3522425" y="2145449"/>
            <a:ext cx="1001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Concatenate and compute</a:t>
            </a:r>
            <a:endParaRPr sz="900"/>
          </a:p>
        </p:txBody>
      </p:sp>
      <p:grpSp>
        <p:nvGrpSpPr>
          <p:cNvPr id="935" name="Google Shape;935;p55"/>
          <p:cNvGrpSpPr/>
          <p:nvPr/>
        </p:nvGrpSpPr>
        <p:grpSpPr>
          <a:xfrm>
            <a:off x="4244383" y="1373651"/>
            <a:ext cx="552300" cy="761445"/>
            <a:chOff x="4244383" y="1373651"/>
            <a:chExt cx="552300" cy="761445"/>
          </a:xfrm>
        </p:grpSpPr>
        <p:cxnSp>
          <p:nvCxnSpPr>
            <p:cNvPr id="936" name="Google Shape;936;p55"/>
            <p:cNvCxnSpPr>
              <a:stCxn id="932" idx="0"/>
              <a:endCxn id="937" idx="2"/>
            </p:cNvCxnSpPr>
            <p:nvPr/>
          </p:nvCxnSpPr>
          <p:spPr>
            <a:xfrm rot="10800000">
              <a:off x="4520527" y="1742996"/>
              <a:ext cx="900" cy="392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37" name="Google Shape;937;p55"/>
            <p:cNvSpPr txBox="1"/>
            <p:nvPr/>
          </p:nvSpPr>
          <p:spPr>
            <a:xfrm>
              <a:off x="4244383" y="1373651"/>
              <a:ext cx="552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deep </a:t>
              </a:r>
              <a:endParaRPr sz="1200"/>
            </a:p>
          </p:txBody>
        </p:sp>
      </p:grpSp>
      <p:sp>
        <p:nvSpPr>
          <p:cNvPr id="938" name="Google Shape;938;p55"/>
          <p:cNvSpPr txBox="1"/>
          <p:nvPr>
            <p:ph idx="1" type="body"/>
          </p:nvPr>
        </p:nvSpPr>
        <p:spPr>
          <a:xfrm>
            <a:off x="2542050" y="880725"/>
            <a:ext cx="15981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</a:rPr>
              <a:t>Attention output</a:t>
            </a:r>
            <a:endParaRPr b="1" sz="1400">
              <a:solidFill>
                <a:srgbClr val="0000FF"/>
              </a:solidFill>
            </a:endParaRPr>
          </a:p>
        </p:txBody>
      </p:sp>
      <p:sp>
        <p:nvSpPr>
          <p:cNvPr id="939" name="Google Shape;939;p55"/>
          <p:cNvSpPr/>
          <p:nvPr/>
        </p:nvSpPr>
        <p:spPr>
          <a:xfrm>
            <a:off x="7678376" y="3491871"/>
            <a:ext cx="192600" cy="85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55"/>
          <p:cNvSpPr txBox="1"/>
          <p:nvPr/>
        </p:nvSpPr>
        <p:spPr>
          <a:xfrm rot="5400000">
            <a:off x="7260675" y="3748782"/>
            <a:ext cx="14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Decoder RNN 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941" name="Google Shape;941;p55"/>
          <p:cNvSpPr txBox="1"/>
          <p:nvPr/>
        </p:nvSpPr>
        <p:spPr>
          <a:xfrm>
            <a:off x="5081700" y="1437800"/>
            <a:ext cx="1981200" cy="73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The weighted sum is like a selective summary of the information</a:t>
            </a:r>
            <a:endParaRPr sz="1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5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NMT with attention</a:t>
            </a:r>
            <a:endParaRPr sz="2600"/>
          </a:p>
        </p:txBody>
      </p:sp>
      <p:grpSp>
        <p:nvGrpSpPr>
          <p:cNvPr id="947" name="Google Shape;947;p56"/>
          <p:cNvGrpSpPr/>
          <p:nvPr/>
        </p:nvGrpSpPr>
        <p:grpSpPr>
          <a:xfrm>
            <a:off x="1003575" y="3471591"/>
            <a:ext cx="372351" cy="874721"/>
            <a:chOff x="2256675" y="2302925"/>
            <a:chExt cx="283200" cy="742800"/>
          </a:xfrm>
        </p:grpSpPr>
        <p:sp>
          <p:nvSpPr>
            <p:cNvPr id="948" name="Google Shape;948;p56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6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6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6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6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" name="Google Shape;953;p56"/>
          <p:cNvGrpSpPr/>
          <p:nvPr/>
        </p:nvGrpSpPr>
        <p:grpSpPr>
          <a:xfrm>
            <a:off x="1758699" y="3471591"/>
            <a:ext cx="372351" cy="874721"/>
            <a:chOff x="2256675" y="2302925"/>
            <a:chExt cx="283200" cy="742800"/>
          </a:xfrm>
        </p:grpSpPr>
        <p:sp>
          <p:nvSpPr>
            <p:cNvPr id="954" name="Google Shape;954;p56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6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6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6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6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" name="Google Shape;959;p56"/>
          <p:cNvGrpSpPr/>
          <p:nvPr/>
        </p:nvGrpSpPr>
        <p:grpSpPr>
          <a:xfrm>
            <a:off x="2508280" y="3471591"/>
            <a:ext cx="372351" cy="874721"/>
            <a:chOff x="2256675" y="2302925"/>
            <a:chExt cx="283200" cy="742800"/>
          </a:xfrm>
        </p:grpSpPr>
        <p:sp>
          <p:nvSpPr>
            <p:cNvPr id="960" name="Google Shape;960;p56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6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6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6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6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" name="Google Shape;965;p56"/>
          <p:cNvGrpSpPr/>
          <p:nvPr/>
        </p:nvGrpSpPr>
        <p:grpSpPr>
          <a:xfrm>
            <a:off x="3237008" y="3471591"/>
            <a:ext cx="372351" cy="874721"/>
            <a:chOff x="2256675" y="2302925"/>
            <a:chExt cx="283200" cy="742800"/>
          </a:xfrm>
        </p:grpSpPr>
        <p:sp>
          <p:nvSpPr>
            <p:cNvPr id="966" name="Google Shape;966;p56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67" name="Google Shape;967;p56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68" name="Google Shape;968;p56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69" name="Google Shape;969;p56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70" name="Google Shape;970;p56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971" name="Google Shape;971;p56"/>
          <p:cNvCxnSpPr>
            <a:stCxn id="948" idx="3"/>
            <a:endCxn id="954" idx="1"/>
          </p:cNvCxnSpPr>
          <p:nvPr/>
        </p:nvCxnSpPr>
        <p:spPr>
          <a:xfrm>
            <a:off x="1375926" y="3908952"/>
            <a:ext cx="38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2" name="Google Shape;972;p56"/>
          <p:cNvCxnSpPr>
            <a:stCxn id="954" idx="3"/>
            <a:endCxn id="960" idx="1"/>
          </p:cNvCxnSpPr>
          <p:nvPr/>
        </p:nvCxnSpPr>
        <p:spPr>
          <a:xfrm>
            <a:off x="2131050" y="3908952"/>
            <a:ext cx="37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3" name="Google Shape;973;p56"/>
          <p:cNvCxnSpPr>
            <a:stCxn id="960" idx="3"/>
            <a:endCxn id="966" idx="1"/>
          </p:cNvCxnSpPr>
          <p:nvPr/>
        </p:nvCxnSpPr>
        <p:spPr>
          <a:xfrm>
            <a:off x="2880631" y="3908952"/>
            <a:ext cx="35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4" name="Google Shape;974;p56"/>
          <p:cNvCxnSpPr/>
          <p:nvPr/>
        </p:nvCxnSpPr>
        <p:spPr>
          <a:xfrm rot="10800000">
            <a:off x="1189750" y="4345870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5" name="Google Shape;975;p56"/>
          <p:cNvCxnSpPr/>
          <p:nvPr/>
        </p:nvCxnSpPr>
        <p:spPr>
          <a:xfrm rot="10800000">
            <a:off x="1944874" y="4345870"/>
            <a:ext cx="570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6" name="Google Shape;976;p56"/>
          <p:cNvCxnSpPr/>
          <p:nvPr/>
        </p:nvCxnSpPr>
        <p:spPr>
          <a:xfrm rot="10800000">
            <a:off x="2694455" y="4345851"/>
            <a:ext cx="0" cy="26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7" name="Google Shape;977;p56"/>
          <p:cNvCxnSpPr/>
          <p:nvPr/>
        </p:nvCxnSpPr>
        <p:spPr>
          <a:xfrm rot="10800000">
            <a:off x="3423182" y="4346010"/>
            <a:ext cx="0" cy="263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8" name="Google Shape;978;p56"/>
          <p:cNvSpPr txBox="1"/>
          <p:nvPr/>
        </p:nvSpPr>
        <p:spPr>
          <a:xfrm>
            <a:off x="927537" y="4539979"/>
            <a:ext cx="5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 sz="1200"/>
          </a:p>
        </p:txBody>
      </p:sp>
      <p:sp>
        <p:nvSpPr>
          <p:cNvPr id="979" name="Google Shape;979;p56"/>
          <p:cNvSpPr txBox="1"/>
          <p:nvPr/>
        </p:nvSpPr>
        <p:spPr>
          <a:xfrm>
            <a:off x="1513135" y="4539979"/>
            <a:ext cx="8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sz="1200"/>
          </a:p>
        </p:txBody>
      </p:sp>
      <p:sp>
        <p:nvSpPr>
          <p:cNvPr id="980" name="Google Shape;980;p56"/>
          <p:cNvSpPr txBox="1"/>
          <p:nvPr/>
        </p:nvSpPr>
        <p:spPr>
          <a:xfrm>
            <a:off x="2387146" y="4539979"/>
            <a:ext cx="68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macht</a:t>
            </a:r>
            <a:endParaRPr sz="1200"/>
          </a:p>
        </p:txBody>
      </p:sp>
      <p:sp>
        <p:nvSpPr>
          <p:cNvPr id="981" name="Google Shape;981;p56"/>
          <p:cNvSpPr txBox="1"/>
          <p:nvPr/>
        </p:nvSpPr>
        <p:spPr>
          <a:xfrm>
            <a:off x="3110818" y="4539979"/>
            <a:ext cx="6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Spaß</a:t>
            </a:r>
            <a:endParaRPr sz="1200"/>
          </a:p>
        </p:txBody>
      </p:sp>
      <p:cxnSp>
        <p:nvCxnSpPr>
          <p:cNvPr id="982" name="Google Shape;982;p56"/>
          <p:cNvCxnSpPr>
            <a:stCxn id="966" idx="3"/>
            <a:endCxn id="983" idx="1"/>
          </p:cNvCxnSpPr>
          <p:nvPr/>
        </p:nvCxnSpPr>
        <p:spPr>
          <a:xfrm flipH="1" rot="10800000">
            <a:off x="3609359" y="3907752"/>
            <a:ext cx="7221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984" name="Google Shape;984;p56"/>
          <p:cNvGrpSpPr/>
          <p:nvPr/>
        </p:nvGrpSpPr>
        <p:grpSpPr>
          <a:xfrm>
            <a:off x="4331374" y="3470493"/>
            <a:ext cx="372351" cy="874721"/>
            <a:chOff x="2256675" y="2302925"/>
            <a:chExt cx="283200" cy="742800"/>
          </a:xfrm>
        </p:grpSpPr>
        <p:sp>
          <p:nvSpPr>
            <p:cNvPr id="983" name="Google Shape;983;p56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85" name="Google Shape;985;p56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86" name="Google Shape;986;p56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87" name="Google Shape;987;p56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88" name="Google Shape;988;p56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sp>
        <p:nvSpPr>
          <p:cNvPr id="989" name="Google Shape;989;p56"/>
          <p:cNvSpPr txBox="1"/>
          <p:nvPr/>
        </p:nvSpPr>
        <p:spPr>
          <a:xfrm>
            <a:off x="4073456" y="4502989"/>
            <a:ext cx="8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&lt;START&gt;</a:t>
            </a:r>
            <a:endParaRPr sz="1200"/>
          </a:p>
        </p:txBody>
      </p:sp>
      <p:cxnSp>
        <p:nvCxnSpPr>
          <p:cNvPr id="990" name="Google Shape;990;p56"/>
          <p:cNvCxnSpPr/>
          <p:nvPr/>
        </p:nvCxnSpPr>
        <p:spPr>
          <a:xfrm rot="10800000">
            <a:off x="4492243" y="4349723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1" name="Google Shape;991;p56"/>
          <p:cNvSpPr/>
          <p:nvPr/>
        </p:nvSpPr>
        <p:spPr>
          <a:xfrm>
            <a:off x="700185" y="3470506"/>
            <a:ext cx="158400" cy="874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56"/>
          <p:cNvSpPr txBox="1"/>
          <p:nvPr/>
        </p:nvSpPr>
        <p:spPr>
          <a:xfrm rot="-5400000">
            <a:off x="-236191" y="3763309"/>
            <a:ext cx="14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Encoder RNN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993" name="Google Shape;993;p56"/>
          <p:cNvSpPr txBox="1"/>
          <p:nvPr/>
        </p:nvSpPr>
        <p:spPr>
          <a:xfrm rot="-5400000">
            <a:off x="-221167" y="2835852"/>
            <a:ext cx="1164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7C92"/>
                </a:solidFill>
                <a:latin typeface="Open Sans"/>
                <a:ea typeface="Open Sans"/>
                <a:cs typeface="Open Sans"/>
                <a:sym typeface="Open Sans"/>
              </a:rPr>
              <a:t>Attention score</a:t>
            </a:r>
            <a:endParaRPr sz="1100">
              <a:solidFill>
                <a:srgbClr val="007C92"/>
              </a:solidFill>
            </a:endParaRPr>
          </a:p>
        </p:txBody>
      </p:sp>
      <p:grpSp>
        <p:nvGrpSpPr>
          <p:cNvPr id="994" name="Google Shape;994;p56"/>
          <p:cNvGrpSpPr/>
          <p:nvPr/>
        </p:nvGrpSpPr>
        <p:grpSpPr>
          <a:xfrm>
            <a:off x="1098365" y="3006503"/>
            <a:ext cx="4104986" cy="465088"/>
            <a:chOff x="1098365" y="3006503"/>
            <a:chExt cx="4104986" cy="465088"/>
          </a:xfrm>
        </p:grpSpPr>
        <p:cxnSp>
          <p:nvCxnSpPr>
            <p:cNvPr id="995" name="Google Shape;995;p56"/>
            <p:cNvCxnSpPr>
              <a:stCxn id="954" idx="0"/>
              <a:endCxn id="996" idx="4"/>
            </p:cNvCxnSpPr>
            <p:nvPr/>
          </p:nvCxnSpPr>
          <p:spPr>
            <a:xfrm rot="10800000">
              <a:off x="1942775" y="3165291"/>
              <a:ext cx="2100" cy="306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97" name="Google Shape;997;p56"/>
            <p:cNvGrpSpPr/>
            <p:nvPr/>
          </p:nvGrpSpPr>
          <p:grpSpPr>
            <a:xfrm>
              <a:off x="1098365" y="3006503"/>
              <a:ext cx="4104986" cy="465088"/>
              <a:chOff x="1098365" y="3006503"/>
              <a:chExt cx="4104986" cy="465088"/>
            </a:xfrm>
          </p:grpSpPr>
          <p:cxnSp>
            <p:nvCxnSpPr>
              <p:cNvPr id="998" name="Google Shape;998;p56"/>
              <p:cNvCxnSpPr>
                <a:stCxn id="999" idx="0"/>
                <a:endCxn id="1000" idx="6"/>
              </p:cNvCxnSpPr>
              <p:nvPr/>
            </p:nvCxnSpPr>
            <p:spPr>
              <a:xfrm rot="10800000">
                <a:off x="1273950" y="3085893"/>
                <a:ext cx="39294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000" name="Google Shape;1000;p56"/>
              <p:cNvSpPr/>
              <p:nvPr/>
            </p:nvSpPr>
            <p:spPr>
              <a:xfrm>
                <a:off x="1098365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1001" name="Google Shape;1001;p56"/>
              <p:cNvCxnSpPr>
                <a:stCxn id="948" idx="0"/>
                <a:endCxn id="1000" idx="4"/>
              </p:cNvCxnSpPr>
              <p:nvPr/>
            </p:nvCxnSpPr>
            <p:spPr>
              <a:xfrm rot="10800000">
                <a:off x="1186151" y="3165291"/>
                <a:ext cx="3600" cy="30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996" name="Google Shape;996;p56"/>
              <p:cNvSpPr/>
              <p:nvPr/>
            </p:nvSpPr>
            <p:spPr>
              <a:xfrm>
                <a:off x="1854911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1002" name="Google Shape;1002;p56"/>
              <p:cNvCxnSpPr>
                <a:stCxn id="999" idx="0"/>
                <a:endCxn id="996" idx="6"/>
              </p:cNvCxnSpPr>
              <p:nvPr/>
            </p:nvCxnSpPr>
            <p:spPr>
              <a:xfrm rot="10800000">
                <a:off x="2030550" y="3085893"/>
                <a:ext cx="31728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03" name="Google Shape;1003;p56"/>
              <p:cNvCxnSpPr>
                <a:stCxn id="960" idx="0"/>
                <a:endCxn id="1004" idx="4"/>
              </p:cNvCxnSpPr>
              <p:nvPr/>
            </p:nvCxnSpPr>
            <p:spPr>
              <a:xfrm flipH="1" rot="10800000">
                <a:off x="2694456" y="3165291"/>
                <a:ext cx="1500" cy="30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004" name="Google Shape;1004;p56"/>
              <p:cNvSpPr/>
              <p:nvPr/>
            </p:nvSpPr>
            <p:spPr>
              <a:xfrm>
                <a:off x="2608068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1005" name="Google Shape;1005;p56"/>
              <p:cNvCxnSpPr>
                <a:stCxn id="999" idx="0"/>
                <a:endCxn id="1004" idx="6"/>
              </p:cNvCxnSpPr>
              <p:nvPr/>
            </p:nvCxnSpPr>
            <p:spPr>
              <a:xfrm rot="10800000">
                <a:off x="2783550" y="3085893"/>
                <a:ext cx="24198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06" name="Google Shape;1006;p56"/>
              <p:cNvCxnSpPr>
                <a:stCxn id="966" idx="0"/>
                <a:endCxn id="1007" idx="4"/>
              </p:cNvCxnSpPr>
              <p:nvPr/>
            </p:nvCxnSpPr>
            <p:spPr>
              <a:xfrm flipH="1" rot="10800000">
                <a:off x="3423184" y="3165291"/>
                <a:ext cx="2700" cy="30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007" name="Google Shape;1007;p56"/>
              <p:cNvSpPr/>
              <p:nvPr/>
            </p:nvSpPr>
            <p:spPr>
              <a:xfrm>
                <a:off x="3338085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1008" name="Google Shape;1008;p56"/>
              <p:cNvCxnSpPr>
                <a:stCxn id="999" idx="0"/>
                <a:endCxn id="1007" idx="6"/>
              </p:cNvCxnSpPr>
              <p:nvPr/>
            </p:nvCxnSpPr>
            <p:spPr>
              <a:xfrm rot="10800000">
                <a:off x="3513450" y="3085893"/>
                <a:ext cx="16899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1009" name="Google Shape;1009;p56"/>
          <p:cNvSpPr txBox="1"/>
          <p:nvPr/>
        </p:nvSpPr>
        <p:spPr>
          <a:xfrm rot="-5400000">
            <a:off x="-221167" y="1845252"/>
            <a:ext cx="1164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Attention distribution</a:t>
            </a:r>
            <a:endParaRPr sz="1100"/>
          </a:p>
        </p:txBody>
      </p:sp>
      <p:cxnSp>
        <p:nvCxnSpPr>
          <p:cNvPr id="1010" name="Google Shape;1010;p56"/>
          <p:cNvCxnSpPr>
            <a:stCxn id="1000" idx="0"/>
          </p:cNvCxnSpPr>
          <p:nvPr/>
        </p:nvCxnSpPr>
        <p:spPr>
          <a:xfrm rot="10800000">
            <a:off x="1186115" y="2484803"/>
            <a:ext cx="0" cy="521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1" name="Google Shape;1011;p56"/>
          <p:cNvCxnSpPr>
            <a:stCxn id="996" idx="0"/>
          </p:cNvCxnSpPr>
          <p:nvPr/>
        </p:nvCxnSpPr>
        <p:spPr>
          <a:xfrm flipH="1" rot="10800000">
            <a:off x="1942661" y="2493503"/>
            <a:ext cx="2100" cy="513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2" name="Google Shape;1012;p56"/>
          <p:cNvCxnSpPr>
            <a:stCxn id="1004" idx="0"/>
          </p:cNvCxnSpPr>
          <p:nvPr/>
        </p:nvCxnSpPr>
        <p:spPr>
          <a:xfrm rot="10800000">
            <a:off x="2695818" y="2502503"/>
            <a:ext cx="0" cy="50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3" name="Google Shape;1013;p56"/>
          <p:cNvCxnSpPr>
            <a:stCxn id="1007" idx="0"/>
          </p:cNvCxnSpPr>
          <p:nvPr/>
        </p:nvCxnSpPr>
        <p:spPr>
          <a:xfrm rot="10800000">
            <a:off x="3421635" y="2520203"/>
            <a:ext cx="4200" cy="486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4" name="Google Shape;1014;p56"/>
          <p:cNvSpPr txBox="1"/>
          <p:nvPr>
            <p:ph idx="1" type="body"/>
          </p:nvPr>
        </p:nvSpPr>
        <p:spPr>
          <a:xfrm rot="-5398516">
            <a:off x="893050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sp>
        <p:nvSpPr>
          <p:cNvPr id="1015" name="Google Shape;1015;p56"/>
          <p:cNvSpPr txBox="1"/>
          <p:nvPr>
            <p:ph idx="1" type="body"/>
          </p:nvPr>
        </p:nvSpPr>
        <p:spPr>
          <a:xfrm rot="-5398516">
            <a:off x="1655050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sp>
        <p:nvSpPr>
          <p:cNvPr id="1016" name="Google Shape;1016;p56"/>
          <p:cNvSpPr txBox="1"/>
          <p:nvPr>
            <p:ph idx="1" type="body"/>
          </p:nvPr>
        </p:nvSpPr>
        <p:spPr>
          <a:xfrm rot="-5398516">
            <a:off x="2417050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sp>
        <p:nvSpPr>
          <p:cNvPr id="1017" name="Google Shape;1017;p56"/>
          <p:cNvSpPr txBox="1"/>
          <p:nvPr>
            <p:ph idx="1" type="body"/>
          </p:nvPr>
        </p:nvSpPr>
        <p:spPr>
          <a:xfrm rot="-5398516">
            <a:off x="3147067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grpSp>
        <p:nvGrpSpPr>
          <p:cNvPr id="1018" name="Google Shape;1018;p56"/>
          <p:cNvGrpSpPr/>
          <p:nvPr/>
        </p:nvGrpSpPr>
        <p:grpSpPr>
          <a:xfrm>
            <a:off x="1033900" y="1971780"/>
            <a:ext cx="2591100" cy="509645"/>
            <a:chOff x="1033900" y="1971780"/>
            <a:chExt cx="2591100" cy="509645"/>
          </a:xfrm>
        </p:grpSpPr>
        <p:cxnSp>
          <p:nvCxnSpPr>
            <p:cNvPr id="1019" name="Google Shape;1019;p56"/>
            <p:cNvCxnSpPr/>
            <p:nvPr/>
          </p:nvCxnSpPr>
          <p:spPr>
            <a:xfrm>
              <a:off x="1033900" y="2481425"/>
              <a:ext cx="25911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20" name="Google Shape;1020;p56"/>
            <p:cNvSpPr/>
            <p:nvPr/>
          </p:nvSpPr>
          <p:spPr>
            <a:xfrm>
              <a:off x="1115925" y="2206499"/>
              <a:ext cx="140400" cy="269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6"/>
            <p:cNvSpPr/>
            <p:nvPr/>
          </p:nvSpPr>
          <p:spPr>
            <a:xfrm>
              <a:off x="1869075" y="1971780"/>
              <a:ext cx="140400" cy="504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6"/>
            <p:cNvSpPr/>
            <p:nvPr/>
          </p:nvSpPr>
          <p:spPr>
            <a:xfrm>
              <a:off x="2631082" y="2367805"/>
              <a:ext cx="1404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6"/>
            <p:cNvSpPr/>
            <p:nvPr/>
          </p:nvSpPr>
          <p:spPr>
            <a:xfrm>
              <a:off x="3357708" y="2367805"/>
              <a:ext cx="1404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4" name="Google Shape;1024;p56"/>
          <p:cNvGrpSpPr/>
          <p:nvPr/>
        </p:nvGrpSpPr>
        <p:grpSpPr>
          <a:xfrm>
            <a:off x="2153183" y="926091"/>
            <a:ext cx="372351" cy="874721"/>
            <a:chOff x="2256675" y="2302925"/>
            <a:chExt cx="283200" cy="742800"/>
          </a:xfrm>
        </p:grpSpPr>
        <p:sp>
          <p:nvSpPr>
            <p:cNvPr id="1025" name="Google Shape;1025;p56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26" name="Google Shape;1026;p56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27" name="Google Shape;1027;p56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28" name="Google Shape;1028;p56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29" name="Google Shape;1029;p56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1030" name="Google Shape;1030;p56"/>
          <p:cNvCxnSpPr>
            <a:stCxn id="1020" idx="0"/>
            <a:endCxn id="1025" idx="2"/>
          </p:cNvCxnSpPr>
          <p:nvPr/>
        </p:nvCxnSpPr>
        <p:spPr>
          <a:xfrm flipH="1" rot="10800000">
            <a:off x="1186125" y="1800899"/>
            <a:ext cx="1153200" cy="40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1" name="Google Shape;1031;p56"/>
          <p:cNvCxnSpPr>
            <a:stCxn id="1021" idx="0"/>
            <a:endCxn id="1025" idx="2"/>
          </p:cNvCxnSpPr>
          <p:nvPr/>
        </p:nvCxnSpPr>
        <p:spPr>
          <a:xfrm flipH="1" rot="10800000">
            <a:off x="1939275" y="1800780"/>
            <a:ext cx="400200" cy="171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2" name="Google Shape;1032;p56"/>
          <p:cNvCxnSpPr>
            <a:stCxn id="1022" idx="0"/>
            <a:endCxn id="1025" idx="2"/>
          </p:cNvCxnSpPr>
          <p:nvPr/>
        </p:nvCxnSpPr>
        <p:spPr>
          <a:xfrm rot="10800000">
            <a:off x="2339482" y="1800805"/>
            <a:ext cx="361800" cy="56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3" name="Google Shape;1033;p56"/>
          <p:cNvCxnSpPr>
            <a:stCxn id="1023" idx="0"/>
            <a:endCxn id="1025" idx="2"/>
          </p:cNvCxnSpPr>
          <p:nvPr/>
        </p:nvCxnSpPr>
        <p:spPr>
          <a:xfrm rot="10800000">
            <a:off x="2339508" y="1800805"/>
            <a:ext cx="1088400" cy="56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4" name="Google Shape;1034;p56"/>
          <p:cNvSpPr txBox="1"/>
          <p:nvPr>
            <p:ph idx="1" type="body"/>
          </p:nvPr>
        </p:nvSpPr>
        <p:spPr>
          <a:xfrm rot="2245">
            <a:off x="1270462" y="1327584"/>
            <a:ext cx="918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Weighted sum</a:t>
            </a:r>
            <a:endParaRPr sz="1000"/>
          </a:p>
        </p:txBody>
      </p:sp>
      <p:cxnSp>
        <p:nvCxnSpPr>
          <p:cNvPr id="1035" name="Google Shape;1035;p56"/>
          <p:cNvCxnSpPr>
            <a:stCxn id="999" idx="0"/>
          </p:cNvCxnSpPr>
          <p:nvPr/>
        </p:nvCxnSpPr>
        <p:spPr>
          <a:xfrm flipH="1" rot="10800000">
            <a:off x="5203350" y="2354193"/>
            <a:ext cx="2100" cy="1116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\hat{\mathbf{y}}_2" id="1036" name="Google Shape;10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742" y="2139858"/>
            <a:ext cx="204970" cy="20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7" name="Google Shape;1037;p56"/>
          <p:cNvCxnSpPr>
            <a:stCxn id="1025" idx="3"/>
            <a:endCxn id="1036" idx="1"/>
          </p:cNvCxnSpPr>
          <p:nvPr/>
        </p:nvCxnSpPr>
        <p:spPr>
          <a:xfrm>
            <a:off x="2525534" y="1363452"/>
            <a:ext cx="2579100" cy="881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38" name="Google Shape;1038;p56"/>
          <p:cNvGrpSpPr/>
          <p:nvPr/>
        </p:nvGrpSpPr>
        <p:grpSpPr>
          <a:xfrm>
            <a:off x="4751405" y="1449850"/>
            <a:ext cx="918600" cy="690008"/>
            <a:chOff x="4751405" y="1449850"/>
            <a:chExt cx="918600" cy="690008"/>
          </a:xfrm>
        </p:grpSpPr>
        <p:cxnSp>
          <p:nvCxnSpPr>
            <p:cNvPr id="1039" name="Google Shape;1039;p56"/>
            <p:cNvCxnSpPr>
              <a:stCxn id="1036" idx="0"/>
              <a:endCxn id="1040" idx="2"/>
            </p:cNvCxnSpPr>
            <p:nvPr/>
          </p:nvCxnSpPr>
          <p:spPr>
            <a:xfrm flipH="1" rot="10800000">
              <a:off x="5207227" y="1819158"/>
              <a:ext cx="3600" cy="320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40" name="Google Shape;1040;p56"/>
            <p:cNvSpPr txBox="1"/>
            <p:nvPr/>
          </p:nvSpPr>
          <p:spPr>
            <a:xfrm>
              <a:off x="4751405" y="1449850"/>
              <a:ext cx="91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learning</a:t>
              </a:r>
              <a:r>
                <a:rPr i="1"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200"/>
            </a:p>
          </p:txBody>
        </p:sp>
      </p:grpSp>
      <p:grpSp>
        <p:nvGrpSpPr>
          <p:cNvPr id="1041" name="Google Shape;1041;p56"/>
          <p:cNvGrpSpPr/>
          <p:nvPr/>
        </p:nvGrpSpPr>
        <p:grpSpPr>
          <a:xfrm>
            <a:off x="5017174" y="3470493"/>
            <a:ext cx="372351" cy="874721"/>
            <a:chOff x="2256675" y="2302925"/>
            <a:chExt cx="283200" cy="742800"/>
          </a:xfrm>
        </p:grpSpPr>
        <p:sp>
          <p:nvSpPr>
            <p:cNvPr id="999" name="Google Shape;999;p56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42" name="Google Shape;1042;p56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43" name="Google Shape;1043;p56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44" name="Google Shape;1044;p56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45" name="Google Shape;1045;p56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1046" name="Google Shape;1046;p56"/>
          <p:cNvCxnSpPr/>
          <p:nvPr/>
        </p:nvCxnSpPr>
        <p:spPr>
          <a:xfrm rot="10800000">
            <a:off x="5203343" y="4349723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7" name="Google Shape;1047;p56"/>
          <p:cNvSpPr txBox="1"/>
          <p:nvPr/>
        </p:nvSpPr>
        <p:spPr>
          <a:xfrm>
            <a:off x="4925208" y="4502877"/>
            <a:ext cx="5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 sz="1200"/>
          </a:p>
        </p:txBody>
      </p:sp>
      <p:cxnSp>
        <p:nvCxnSpPr>
          <p:cNvPr id="1048" name="Google Shape;1048;p56"/>
          <p:cNvCxnSpPr>
            <a:stCxn id="983" idx="3"/>
            <a:endCxn id="999" idx="1"/>
          </p:cNvCxnSpPr>
          <p:nvPr/>
        </p:nvCxnSpPr>
        <p:spPr>
          <a:xfrm>
            <a:off x="4703726" y="3907853"/>
            <a:ext cx="313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9" name="Google Shape;1049;p56"/>
          <p:cNvSpPr txBox="1"/>
          <p:nvPr>
            <p:ph idx="1" type="body"/>
          </p:nvPr>
        </p:nvSpPr>
        <p:spPr>
          <a:xfrm>
            <a:off x="2542050" y="880725"/>
            <a:ext cx="15981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</a:rPr>
              <a:t>Attention output</a:t>
            </a:r>
            <a:endParaRPr b="1" sz="1400">
              <a:solidFill>
                <a:srgbClr val="0000FF"/>
              </a:solidFill>
            </a:endParaRPr>
          </a:p>
        </p:txBody>
      </p:sp>
      <p:sp>
        <p:nvSpPr>
          <p:cNvPr id="1050" name="Google Shape;1050;p56"/>
          <p:cNvSpPr txBox="1"/>
          <p:nvPr/>
        </p:nvSpPr>
        <p:spPr>
          <a:xfrm>
            <a:off x="5451950" y="3563100"/>
            <a:ext cx="1981200" cy="1293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Sometimes, we take the attention output from the previous step, and also feed it into the decoder (along with the usual decoder input)</a:t>
            </a:r>
            <a:endParaRPr sz="1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1" name="Google Shape;1051;p56"/>
          <p:cNvSpPr/>
          <p:nvPr/>
        </p:nvSpPr>
        <p:spPr>
          <a:xfrm>
            <a:off x="7678376" y="3491871"/>
            <a:ext cx="192600" cy="85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 rot="5400000">
            <a:off x="7260675" y="3748782"/>
            <a:ext cx="14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Decoder RNN 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053" name="Google Shape;1053;p56"/>
          <p:cNvSpPr txBox="1"/>
          <p:nvPr>
            <p:ph idx="1" type="body"/>
          </p:nvPr>
        </p:nvSpPr>
        <p:spPr>
          <a:xfrm>
            <a:off x="4182125" y="181174"/>
            <a:ext cx="47400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Idea: use </a:t>
            </a:r>
            <a:r>
              <a:rPr b="1" lang="en" sz="1500"/>
              <a:t>direct connection </a:t>
            </a:r>
            <a:r>
              <a:rPr lang="en" sz="1500"/>
              <a:t>to focus on </a:t>
            </a:r>
            <a:r>
              <a:rPr b="1" lang="en" sz="1500"/>
              <a:t>a particular part</a:t>
            </a:r>
            <a:r>
              <a:rPr lang="en" sz="1500"/>
              <a:t> of the </a:t>
            </a:r>
            <a:r>
              <a:rPr b="1" lang="en" sz="1500"/>
              <a:t>source sequence</a:t>
            </a:r>
            <a:endParaRPr b="1" sz="1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NMT with attention</a:t>
            </a:r>
            <a:endParaRPr sz="2600"/>
          </a:p>
        </p:txBody>
      </p:sp>
      <p:grpSp>
        <p:nvGrpSpPr>
          <p:cNvPr id="1059" name="Google Shape;1059;p57"/>
          <p:cNvGrpSpPr/>
          <p:nvPr/>
        </p:nvGrpSpPr>
        <p:grpSpPr>
          <a:xfrm>
            <a:off x="1003575" y="3471591"/>
            <a:ext cx="372351" cy="874721"/>
            <a:chOff x="2256675" y="2302925"/>
            <a:chExt cx="283200" cy="742800"/>
          </a:xfrm>
        </p:grpSpPr>
        <p:sp>
          <p:nvSpPr>
            <p:cNvPr id="1060" name="Google Shape;1060;p5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" name="Google Shape;1065;p57"/>
          <p:cNvGrpSpPr/>
          <p:nvPr/>
        </p:nvGrpSpPr>
        <p:grpSpPr>
          <a:xfrm>
            <a:off x="1758699" y="3471591"/>
            <a:ext cx="372351" cy="874721"/>
            <a:chOff x="2256675" y="2302925"/>
            <a:chExt cx="283200" cy="742800"/>
          </a:xfrm>
        </p:grpSpPr>
        <p:sp>
          <p:nvSpPr>
            <p:cNvPr id="1066" name="Google Shape;1066;p5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" name="Google Shape;1071;p57"/>
          <p:cNvGrpSpPr/>
          <p:nvPr/>
        </p:nvGrpSpPr>
        <p:grpSpPr>
          <a:xfrm>
            <a:off x="2508280" y="3471591"/>
            <a:ext cx="372351" cy="874721"/>
            <a:chOff x="2256675" y="2302925"/>
            <a:chExt cx="283200" cy="742800"/>
          </a:xfrm>
        </p:grpSpPr>
        <p:sp>
          <p:nvSpPr>
            <p:cNvPr id="1072" name="Google Shape;1072;p5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" name="Google Shape;1077;p57"/>
          <p:cNvGrpSpPr/>
          <p:nvPr/>
        </p:nvGrpSpPr>
        <p:grpSpPr>
          <a:xfrm>
            <a:off x="3237008" y="3471591"/>
            <a:ext cx="372351" cy="874721"/>
            <a:chOff x="2256675" y="2302925"/>
            <a:chExt cx="283200" cy="742800"/>
          </a:xfrm>
        </p:grpSpPr>
        <p:sp>
          <p:nvSpPr>
            <p:cNvPr id="1078" name="Google Shape;1078;p5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79" name="Google Shape;1079;p5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80" name="Google Shape;1080;p5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81" name="Google Shape;1081;p5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82" name="Google Shape;1082;p5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1083" name="Google Shape;1083;p57"/>
          <p:cNvCxnSpPr>
            <a:stCxn id="1060" idx="3"/>
            <a:endCxn id="1066" idx="1"/>
          </p:cNvCxnSpPr>
          <p:nvPr/>
        </p:nvCxnSpPr>
        <p:spPr>
          <a:xfrm>
            <a:off x="1375926" y="3908952"/>
            <a:ext cx="38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4" name="Google Shape;1084;p57"/>
          <p:cNvCxnSpPr>
            <a:stCxn id="1066" idx="3"/>
            <a:endCxn id="1072" idx="1"/>
          </p:cNvCxnSpPr>
          <p:nvPr/>
        </p:nvCxnSpPr>
        <p:spPr>
          <a:xfrm>
            <a:off x="2131050" y="3908952"/>
            <a:ext cx="37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5" name="Google Shape;1085;p57"/>
          <p:cNvCxnSpPr>
            <a:stCxn id="1072" idx="3"/>
            <a:endCxn id="1078" idx="1"/>
          </p:cNvCxnSpPr>
          <p:nvPr/>
        </p:nvCxnSpPr>
        <p:spPr>
          <a:xfrm>
            <a:off x="2880631" y="3908952"/>
            <a:ext cx="35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6" name="Google Shape;1086;p57"/>
          <p:cNvCxnSpPr/>
          <p:nvPr/>
        </p:nvCxnSpPr>
        <p:spPr>
          <a:xfrm rot="10800000">
            <a:off x="1189750" y="4345870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7" name="Google Shape;1087;p57"/>
          <p:cNvCxnSpPr/>
          <p:nvPr/>
        </p:nvCxnSpPr>
        <p:spPr>
          <a:xfrm rot="10800000">
            <a:off x="1944874" y="4345870"/>
            <a:ext cx="570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8" name="Google Shape;1088;p57"/>
          <p:cNvCxnSpPr/>
          <p:nvPr/>
        </p:nvCxnSpPr>
        <p:spPr>
          <a:xfrm rot="10800000">
            <a:off x="2694455" y="4345851"/>
            <a:ext cx="0" cy="26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9" name="Google Shape;1089;p57"/>
          <p:cNvCxnSpPr/>
          <p:nvPr/>
        </p:nvCxnSpPr>
        <p:spPr>
          <a:xfrm rot="10800000">
            <a:off x="3423182" y="4346010"/>
            <a:ext cx="0" cy="263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0" name="Google Shape;1090;p57"/>
          <p:cNvSpPr txBox="1"/>
          <p:nvPr/>
        </p:nvSpPr>
        <p:spPr>
          <a:xfrm>
            <a:off x="927537" y="4539979"/>
            <a:ext cx="5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 sz="1200"/>
          </a:p>
        </p:txBody>
      </p:sp>
      <p:sp>
        <p:nvSpPr>
          <p:cNvPr id="1091" name="Google Shape;1091;p57"/>
          <p:cNvSpPr txBox="1"/>
          <p:nvPr/>
        </p:nvSpPr>
        <p:spPr>
          <a:xfrm>
            <a:off x="1513135" y="4539979"/>
            <a:ext cx="8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sz="1200"/>
          </a:p>
        </p:txBody>
      </p:sp>
      <p:sp>
        <p:nvSpPr>
          <p:cNvPr id="1092" name="Google Shape;1092;p57"/>
          <p:cNvSpPr txBox="1"/>
          <p:nvPr/>
        </p:nvSpPr>
        <p:spPr>
          <a:xfrm>
            <a:off x="2387146" y="4539979"/>
            <a:ext cx="68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macht</a:t>
            </a:r>
            <a:endParaRPr sz="1200"/>
          </a:p>
        </p:txBody>
      </p:sp>
      <p:sp>
        <p:nvSpPr>
          <p:cNvPr id="1093" name="Google Shape;1093;p57"/>
          <p:cNvSpPr txBox="1"/>
          <p:nvPr/>
        </p:nvSpPr>
        <p:spPr>
          <a:xfrm>
            <a:off x="3110818" y="4539979"/>
            <a:ext cx="6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Spaß</a:t>
            </a:r>
            <a:endParaRPr sz="1200"/>
          </a:p>
        </p:txBody>
      </p:sp>
      <p:cxnSp>
        <p:nvCxnSpPr>
          <p:cNvPr id="1094" name="Google Shape;1094;p57"/>
          <p:cNvCxnSpPr>
            <a:stCxn id="1078" idx="3"/>
            <a:endCxn id="1095" idx="1"/>
          </p:cNvCxnSpPr>
          <p:nvPr/>
        </p:nvCxnSpPr>
        <p:spPr>
          <a:xfrm flipH="1" rot="10800000">
            <a:off x="3609359" y="3907752"/>
            <a:ext cx="7221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96" name="Google Shape;1096;p57"/>
          <p:cNvGrpSpPr/>
          <p:nvPr/>
        </p:nvGrpSpPr>
        <p:grpSpPr>
          <a:xfrm>
            <a:off x="4331374" y="3470493"/>
            <a:ext cx="372351" cy="874721"/>
            <a:chOff x="2256675" y="2302925"/>
            <a:chExt cx="283200" cy="742800"/>
          </a:xfrm>
        </p:grpSpPr>
        <p:sp>
          <p:nvSpPr>
            <p:cNvPr id="1095" name="Google Shape;1095;p5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97" name="Google Shape;1097;p5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98" name="Google Shape;1098;p5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99" name="Google Shape;1099;p5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00" name="Google Shape;1100;p5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sp>
        <p:nvSpPr>
          <p:cNvPr id="1101" name="Google Shape;1101;p57"/>
          <p:cNvSpPr txBox="1"/>
          <p:nvPr/>
        </p:nvSpPr>
        <p:spPr>
          <a:xfrm>
            <a:off x="4073456" y="4502989"/>
            <a:ext cx="8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&lt;START&gt;</a:t>
            </a:r>
            <a:endParaRPr sz="1200"/>
          </a:p>
        </p:txBody>
      </p:sp>
      <p:cxnSp>
        <p:nvCxnSpPr>
          <p:cNvPr id="1102" name="Google Shape;1102;p57"/>
          <p:cNvCxnSpPr/>
          <p:nvPr/>
        </p:nvCxnSpPr>
        <p:spPr>
          <a:xfrm rot="10800000">
            <a:off x="4492243" y="4349723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3" name="Google Shape;1103;p57"/>
          <p:cNvSpPr/>
          <p:nvPr/>
        </p:nvSpPr>
        <p:spPr>
          <a:xfrm>
            <a:off x="700185" y="3470506"/>
            <a:ext cx="158400" cy="874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57"/>
          <p:cNvSpPr txBox="1"/>
          <p:nvPr/>
        </p:nvSpPr>
        <p:spPr>
          <a:xfrm rot="-5400000">
            <a:off x="-236191" y="3763309"/>
            <a:ext cx="14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Encoder RNN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05" name="Google Shape;1105;p57"/>
          <p:cNvSpPr/>
          <p:nvPr/>
        </p:nvSpPr>
        <p:spPr>
          <a:xfrm>
            <a:off x="7678376" y="3491871"/>
            <a:ext cx="192600" cy="85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57"/>
          <p:cNvSpPr txBox="1"/>
          <p:nvPr/>
        </p:nvSpPr>
        <p:spPr>
          <a:xfrm rot="5400000">
            <a:off x="7260675" y="3748782"/>
            <a:ext cx="14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Decoder RNN 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107" name="Google Shape;1107;p57"/>
          <p:cNvSpPr txBox="1"/>
          <p:nvPr/>
        </p:nvSpPr>
        <p:spPr>
          <a:xfrm rot="-5400000">
            <a:off x="-221167" y="2835852"/>
            <a:ext cx="1164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7C92"/>
                </a:solidFill>
                <a:latin typeface="Open Sans"/>
                <a:ea typeface="Open Sans"/>
                <a:cs typeface="Open Sans"/>
                <a:sym typeface="Open Sans"/>
              </a:rPr>
              <a:t>Attention score</a:t>
            </a:r>
            <a:endParaRPr sz="1100">
              <a:solidFill>
                <a:srgbClr val="007C92"/>
              </a:solidFill>
            </a:endParaRPr>
          </a:p>
        </p:txBody>
      </p:sp>
      <p:grpSp>
        <p:nvGrpSpPr>
          <p:cNvPr id="1108" name="Google Shape;1108;p57"/>
          <p:cNvGrpSpPr/>
          <p:nvPr/>
        </p:nvGrpSpPr>
        <p:grpSpPr>
          <a:xfrm>
            <a:off x="1098365" y="3006503"/>
            <a:ext cx="6162386" cy="465088"/>
            <a:chOff x="1098365" y="3006503"/>
            <a:chExt cx="6162386" cy="465088"/>
          </a:xfrm>
        </p:grpSpPr>
        <p:cxnSp>
          <p:nvCxnSpPr>
            <p:cNvPr id="1109" name="Google Shape;1109;p57"/>
            <p:cNvCxnSpPr>
              <a:stCxn id="1066" idx="0"/>
              <a:endCxn id="1110" idx="4"/>
            </p:cNvCxnSpPr>
            <p:nvPr/>
          </p:nvCxnSpPr>
          <p:spPr>
            <a:xfrm rot="10800000">
              <a:off x="1942775" y="3165291"/>
              <a:ext cx="2100" cy="306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111" name="Google Shape;1111;p57"/>
            <p:cNvGrpSpPr/>
            <p:nvPr/>
          </p:nvGrpSpPr>
          <p:grpSpPr>
            <a:xfrm>
              <a:off x="1098365" y="3006503"/>
              <a:ext cx="6162386" cy="465088"/>
              <a:chOff x="1098365" y="3006503"/>
              <a:chExt cx="6162386" cy="465088"/>
            </a:xfrm>
          </p:grpSpPr>
          <p:cxnSp>
            <p:nvCxnSpPr>
              <p:cNvPr id="1112" name="Google Shape;1112;p57"/>
              <p:cNvCxnSpPr>
                <a:stCxn id="1113" idx="0"/>
                <a:endCxn id="1114" idx="6"/>
              </p:cNvCxnSpPr>
              <p:nvPr/>
            </p:nvCxnSpPr>
            <p:spPr>
              <a:xfrm rot="10800000">
                <a:off x="1273950" y="3085893"/>
                <a:ext cx="59868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114" name="Google Shape;1114;p57"/>
              <p:cNvSpPr/>
              <p:nvPr/>
            </p:nvSpPr>
            <p:spPr>
              <a:xfrm>
                <a:off x="1098365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1115" name="Google Shape;1115;p57"/>
              <p:cNvCxnSpPr>
                <a:stCxn id="1060" idx="0"/>
                <a:endCxn id="1114" idx="4"/>
              </p:cNvCxnSpPr>
              <p:nvPr/>
            </p:nvCxnSpPr>
            <p:spPr>
              <a:xfrm rot="10800000">
                <a:off x="1186151" y="3165291"/>
                <a:ext cx="3600" cy="30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110" name="Google Shape;1110;p57"/>
              <p:cNvSpPr/>
              <p:nvPr/>
            </p:nvSpPr>
            <p:spPr>
              <a:xfrm>
                <a:off x="1854911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1116" name="Google Shape;1116;p57"/>
              <p:cNvCxnSpPr>
                <a:stCxn id="1113" idx="0"/>
                <a:endCxn id="1110" idx="6"/>
              </p:cNvCxnSpPr>
              <p:nvPr/>
            </p:nvCxnSpPr>
            <p:spPr>
              <a:xfrm rot="10800000">
                <a:off x="2030550" y="3085893"/>
                <a:ext cx="52302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117" name="Google Shape;1117;p57"/>
              <p:cNvCxnSpPr>
                <a:stCxn id="1072" idx="0"/>
                <a:endCxn id="1118" idx="4"/>
              </p:cNvCxnSpPr>
              <p:nvPr/>
            </p:nvCxnSpPr>
            <p:spPr>
              <a:xfrm flipH="1" rot="10800000">
                <a:off x="2694456" y="3165291"/>
                <a:ext cx="1500" cy="30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118" name="Google Shape;1118;p57"/>
              <p:cNvSpPr/>
              <p:nvPr/>
            </p:nvSpPr>
            <p:spPr>
              <a:xfrm>
                <a:off x="2608068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1119" name="Google Shape;1119;p57"/>
              <p:cNvCxnSpPr>
                <a:stCxn id="1113" idx="0"/>
                <a:endCxn id="1118" idx="6"/>
              </p:cNvCxnSpPr>
              <p:nvPr/>
            </p:nvCxnSpPr>
            <p:spPr>
              <a:xfrm rot="10800000">
                <a:off x="2783550" y="3085893"/>
                <a:ext cx="44772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120" name="Google Shape;1120;p57"/>
              <p:cNvCxnSpPr>
                <a:stCxn id="1078" idx="0"/>
                <a:endCxn id="1121" idx="4"/>
              </p:cNvCxnSpPr>
              <p:nvPr/>
            </p:nvCxnSpPr>
            <p:spPr>
              <a:xfrm flipH="1" rot="10800000">
                <a:off x="3423184" y="3165291"/>
                <a:ext cx="2700" cy="30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121" name="Google Shape;1121;p57"/>
              <p:cNvSpPr/>
              <p:nvPr/>
            </p:nvSpPr>
            <p:spPr>
              <a:xfrm>
                <a:off x="3338085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1122" name="Google Shape;1122;p57"/>
              <p:cNvCxnSpPr>
                <a:stCxn id="1113" idx="0"/>
                <a:endCxn id="1121" idx="6"/>
              </p:cNvCxnSpPr>
              <p:nvPr/>
            </p:nvCxnSpPr>
            <p:spPr>
              <a:xfrm rot="10800000">
                <a:off x="3513450" y="3085893"/>
                <a:ext cx="37473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1123" name="Google Shape;1123;p57"/>
          <p:cNvSpPr txBox="1"/>
          <p:nvPr/>
        </p:nvSpPr>
        <p:spPr>
          <a:xfrm rot="-5400000">
            <a:off x="-221167" y="1845252"/>
            <a:ext cx="1164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Attention distribution</a:t>
            </a:r>
            <a:endParaRPr sz="1100"/>
          </a:p>
        </p:txBody>
      </p:sp>
      <p:cxnSp>
        <p:nvCxnSpPr>
          <p:cNvPr id="1124" name="Google Shape;1124;p57"/>
          <p:cNvCxnSpPr>
            <a:stCxn id="1114" idx="0"/>
          </p:cNvCxnSpPr>
          <p:nvPr/>
        </p:nvCxnSpPr>
        <p:spPr>
          <a:xfrm rot="10800000">
            <a:off x="1186115" y="2484803"/>
            <a:ext cx="0" cy="521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5" name="Google Shape;1125;p57"/>
          <p:cNvCxnSpPr>
            <a:stCxn id="1110" idx="0"/>
          </p:cNvCxnSpPr>
          <p:nvPr/>
        </p:nvCxnSpPr>
        <p:spPr>
          <a:xfrm flipH="1" rot="10800000">
            <a:off x="1942661" y="2493503"/>
            <a:ext cx="2100" cy="513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6" name="Google Shape;1126;p57"/>
          <p:cNvCxnSpPr>
            <a:stCxn id="1118" idx="0"/>
          </p:cNvCxnSpPr>
          <p:nvPr/>
        </p:nvCxnSpPr>
        <p:spPr>
          <a:xfrm rot="10800000">
            <a:off x="2695818" y="2502503"/>
            <a:ext cx="0" cy="50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7" name="Google Shape;1127;p57"/>
          <p:cNvCxnSpPr>
            <a:stCxn id="1121" idx="0"/>
          </p:cNvCxnSpPr>
          <p:nvPr/>
        </p:nvCxnSpPr>
        <p:spPr>
          <a:xfrm rot="10800000">
            <a:off x="3421635" y="2520203"/>
            <a:ext cx="4200" cy="486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8" name="Google Shape;1128;p57"/>
          <p:cNvSpPr txBox="1"/>
          <p:nvPr>
            <p:ph idx="1" type="body"/>
          </p:nvPr>
        </p:nvSpPr>
        <p:spPr>
          <a:xfrm rot="-5398516">
            <a:off x="893050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sp>
        <p:nvSpPr>
          <p:cNvPr id="1129" name="Google Shape;1129;p57"/>
          <p:cNvSpPr txBox="1"/>
          <p:nvPr>
            <p:ph idx="1" type="body"/>
          </p:nvPr>
        </p:nvSpPr>
        <p:spPr>
          <a:xfrm rot="-5398516">
            <a:off x="1655050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sp>
        <p:nvSpPr>
          <p:cNvPr id="1130" name="Google Shape;1130;p57"/>
          <p:cNvSpPr txBox="1"/>
          <p:nvPr>
            <p:ph idx="1" type="body"/>
          </p:nvPr>
        </p:nvSpPr>
        <p:spPr>
          <a:xfrm rot="-5398516">
            <a:off x="2417050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sp>
        <p:nvSpPr>
          <p:cNvPr id="1131" name="Google Shape;1131;p57"/>
          <p:cNvSpPr txBox="1"/>
          <p:nvPr>
            <p:ph idx="1" type="body"/>
          </p:nvPr>
        </p:nvSpPr>
        <p:spPr>
          <a:xfrm rot="-5398516">
            <a:off x="3147067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grpSp>
        <p:nvGrpSpPr>
          <p:cNvPr id="1132" name="Google Shape;1132;p57"/>
          <p:cNvGrpSpPr/>
          <p:nvPr/>
        </p:nvGrpSpPr>
        <p:grpSpPr>
          <a:xfrm>
            <a:off x="1033900" y="2074986"/>
            <a:ext cx="2591100" cy="406439"/>
            <a:chOff x="1033900" y="2074986"/>
            <a:chExt cx="2591100" cy="406439"/>
          </a:xfrm>
        </p:grpSpPr>
        <p:cxnSp>
          <p:nvCxnSpPr>
            <p:cNvPr id="1133" name="Google Shape;1133;p57"/>
            <p:cNvCxnSpPr/>
            <p:nvPr/>
          </p:nvCxnSpPr>
          <p:spPr>
            <a:xfrm>
              <a:off x="1033900" y="2481425"/>
              <a:ext cx="25911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34" name="Google Shape;1134;p57"/>
            <p:cNvSpPr/>
            <p:nvPr/>
          </p:nvSpPr>
          <p:spPr>
            <a:xfrm>
              <a:off x="1115925" y="2367900"/>
              <a:ext cx="1404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7"/>
            <p:cNvSpPr/>
            <p:nvPr/>
          </p:nvSpPr>
          <p:spPr>
            <a:xfrm>
              <a:off x="1869075" y="2367776"/>
              <a:ext cx="1404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7"/>
            <p:cNvSpPr/>
            <p:nvPr/>
          </p:nvSpPr>
          <p:spPr>
            <a:xfrm>
              <a:off x="2631082" y="2367805"/>
              <a:ext cx="1404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7"/>
            <p:cNvSpPr/>
            <p:nvPr/>
          </p:nvSpPr>
          <p:spPr>
            <a:xfrm>
              <a:off x="3357700" y="2074986"/>
              <a:ext cx="140400" cy="4008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57"/>
          <p:cNvGrpSpPr/>
          <p:nvPr/>
        </p:nvGrpSpPr>
        <p:grpSpPr>
          <a:xfrm>
            <a:off x="2153183" y="926091"/>
            <a:ext cx="372351" cy="874721"/>
            <a:chOff x="2256675" y="2302925"/>
            <a:chExt cx="283200" cy="742800"/>
          </a:xfrm>
        </p:grpSpPr>
        <p:sp>
          <p:nvSpPr>
            <p:cNvPr id="1139" name="Google Shape;1139;p5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40" name="Google Shape;1140;p5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41" name="Google Shape;1141;p5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42" name="Google Shape;1142;p5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43" name="Google Shape;1143;p5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1144" name="Google Shape;1144;p57"/>
          <p:cNvCxnSpPr>
            <a:stCxn id="1134" idx="0"/>
            <a:endCxn id="1139" idx="2"/>
          </p:cNvCxnSpPr>
          <p:nvPr/>
        </p:nvCxnSpPr>
        <p:spPr>
          <a:xfrm flipH="1" rot="10800000">
            <a:off x="1186125" y="1800900"/>
            <a:ext cx="1153200" cy="56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5" name="Google Shape;1145;p57"/>
          <p:cNvCxnSpPr>
            <a:stCxn id="1135" idx="0"/>
            <a:endCxn id="1139" idx="2"/>
          </p:cNvCxnSpPr>
          <p:nvPr/>
        </p:nvCxnSpPr>
        <p:spPr>
          <a:xfrm flipH="1" rot="10800000">
            <a:off x="1939275" y="1800776"/>
            <a:ext cx="400200" cy="56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6" name="Google Shape;1146;p57"/>
          <p:cNvCxnSpPr>
            <a:stCxn id="1136" idx="0"/>
            <a:endCxn id="1139" idx="2"/>
          </p:cNvCxnSpPr>
          <p:nvPr/>
        </p:nvCxnSpPr>
        <p:spPr>
          <a:xfrm rot="10800000">
            <a:off x="2339482" y="1800805"/>
            <a:ext cx="361800" cy="56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7" name="Google Shape;1147;p57"/>
          <p:cNvCxnSpPr>
            <a:stCxn id="1137" idx="0"/>
            <a:endCxn id="1139" idx="2"/>
          </p:cNvCxnSpPr>
          <p:nvPr/>
        </p:nvCxnSpPr>
        <p:spPr>
          <a:xfrm rot="10800000">
            <a:off x="2339500" y="1800786"/>
            <a:ext cx="1088400" cy="27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8" name="Google Shape;1148;p57"/>
          <p:cNvSpPr txBox="1"/>
          <p:nvPr>
            <p:ph idx="1" type="body"/>
          </p:nvPr>
        </p:nvSpPr>
        <p:spPr>
          <a:xfrm rot="2245">
            <a:off x="1270462" y="1327584"/>
            <a:ext cx="918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Weighted sum</a:t>
            </a:r>
            <a:endParaRPr sz="1000"/>
          </a:p>
        </p:txBody>
      </p:sp>
      <p:cxnSp>
        <p:nvCxnSpPr>
          <p:cNvPr id="1149" name="Google Shape;1149;p57"/>
          <p:cNvCxnSpPr>
            <a:stCxn id="1113" idx="0"/>
            <a:endCxn id="1150" idx="2"/>
          </p:cNvCxnSpPr>
          <p:nvPr/>
        </p:nvCxnSpPr>
        <p:spPr>
          <a:xfrm rot="10800000">
            <a:off x="7258650" y="2448093"/>
            <a:ext cx="2100" cy="1022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\hat{\mathbf{y}}_5" id="1150" name="Google Shape;115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495" y="2243073"/>
            <a:ext cx="200514" cy="204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1" name="Google Shape;1151;p57"/>
          <p:cNvCxnSpPr>
            <a:stCxn id="1139" idx="3"/>
            <a:endCxn id="1150" idx="1"/>
          </p:cNvCxnSpPr>
          <p:nvPr/>
        </p:nvCxnSpPr>
        <p:spPr>
          <a:xfrm>
            <a:off x="2525534" y="1363452"/>
            <a:ext cx="4632900" cy="982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52" name="Google Shape;1152;p57"/>
          <p:cNvGrpSpPr/>
          <p:nvPr/>
        </p:nvGrpSpPr>
        <p:grpSpPr>
          <a:xfrm>
            <a:off x="6799455" y="1449850"/>
            <a:ext cx="918600" cy="793223"/>
            <a:chOff x="6799455" y="1449850"/>
            <a:chExt cx="918600" cy="793223"/>
          </a:xfrm>
        </p:grpSpPr>
        <p:cxnSp>
          <p:nvCxnSpPr>
            <p:cNvPr id="1153" name="Google Shape;1153;p57"/>
            <p:cNvCxnSpPr>
              <a:stCxn id="1150" idx="0"/>
              <a:endCxn id="1154" idx="2"/>
            </p:cNvCxnSpPr>
            <p:nvPr/>
          </p:nvCxnSpPr>
          <p:spPr>
            <a:xfrm rot="10800000">
              <a:off x="7258752" y="1819173"/>
              <a:ext cx="0" cy="423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54" name="Google Shape;1154;p57"/>
            <p:cNvSpPr txBox="1"/>
            <p:nvPr/>
          </p:nvSpPr>
          <p:spPr>
            <a:xfrm>
              <a:off x="6799455" y="1449850"/>
              <a:ext cx="91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&lt;END&gt;</a:t>
              </a:r>
              <a:r>
                <a:rPr i="1"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200"/>
            </a:p>
          </p:txBody>
        </p:sp>
      </p:grpSp>
      <p:grpSp>
        <p:nvGrpSpPr>
          <p:cNvPr id="1155" name="Google Shape;1155;p57"/>
          <p:cNvGrpSpPr/>
          <p:nvPr/>
        </p:nvGrpSpPr>
        <p:grpSpPr>
          <a:xfrm>
            <a:off x="5017174" y="3470493"/>
            <a:ext cx="372351" cy="874721"/>
            <a:chOff x="2256675" y="2302925"/>
            <a:chExt cx="283200" cy="742800"/>
          </a:xfrm>
        </p:grpSpPr>
        <p:sp>
          <p:nvSpPr>
            <p:cNvPr id="1156" name="Google Shape;1156;p5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57" name="Google Shape;1157;p5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58" name="Google Shape;1158;p5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59" name="Google Shape;1159;p5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60" name="Google Shape;1160;p5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1161" name="Google Shape;1161;p57"/>
          <p:cNvCxnSpPr/>
          <p:nvPr/>
        </p:nvCxnSpPr>
        <p:spPr>
          <a:xfrm rot="10800000">
            <a:off x="5203343" y="4349723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2" name="Google Shape;1162;p57"/>
          <p:cNvSpPr txBox="1"/>
          <p:nvPr/>
        </p:nvSpPr>
        <p:spPr>
          <a:xfrm>
            <a:off x="4925208" y="4502877"/>
            <a:ext cx="5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 sz="1200"/>
          </a:p>
        </p:txBody>
      </p:sp>
      <p:cxnSp>
        <p:nvCxnSpPr>
          <p:cNvPr id="1163" name="Google Shape;1163;p57"/>
          <p:cNvCxnSpPr>
            <a:stCxn id="1095" idx="3"/>
            <a:endCxn id="1156" idx="1"/>
          </p:cNvCxnSpPr>
          <p:nvPr/>
        </p:nvCxnSpPr>
        <p:spPr>
          <a:xfrm>
            <a:off x="4703726" y="3907853"/>
            <a:ext cx="313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4" name="Google Shape;1164;p57"/>
          <p:cNvSpPr txBox="1"/>
          <p:nvPr>
            <p:ph idx="1" type="body"/>
          </p:nvPr>
        </p:nvSpPr>
        <p:spPr>
          <a:xfrm>
            <a:off x="2542050" y="880725"/>
            <a:ext cx="15981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</a:rPr>
              <a:t>Attention output</a:t>
            </a:r>
            <a:endParaRPr b="1" sz="1400">
              <a:solidFill>
                <a:srgbClr val="0000FF"/>
              </a:solidFill>
            </a:endParaRPr>
          </a:p>
        </p:txBody>
      </p:sp>
      <p:grpSp>
        <p:nvGrpSpPr>
          <p:cNvPr id="1165" name="Google Shape;1165;p57"/>
          <p:cNvGrpSpPr/>
          <p:nvPr/>
        </p:nvGrpSpPr>
        <p:grpSpPr>
          <a:xfrm>
            <a:off x="5702974" y="3470493"/>
            <a:ext cx="372351" cy="874721"/>
            <a:chOff x="2256675" y="2302925"/>
            <a:chExt cx="283200" cy="742800"/>
          </a:xfrm>
        </p:grpSpPr>
        <p:sp>
          <p:nvSpPr>
            <p:cNvPr id="1166" name="Google Shape;1166;p5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67" name="Google Shape;1167;p5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68" name="Google Shape;1168;p5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69" name="Google Shape;1169;p5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70" name="Google Shape;1170;p5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1171" name="Google Shape;1171;p57"/>
          <p:cNvCxnSpPr/>
          <p:nvPr/>
        </p:nvCxnSpPr>
        <p:spPr>
          <a:xfrm rot="10800000">
            <a:off x="5889143" y="4349723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2" name="Google Shape;1172;p57"/>
          <p:cNvSpPr txBox="1"/>
          <p:nvPr/>
        </p:nvSpPr>
        <p:spPr>
          <a:xfrm>
            <a:off x="5498738" y="4502875"/>
            <a:ext cx="79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learning</a:t>
            </a: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/>
          </a:p>
        </p:txBody>
      </p:sp>
      <p:cxnSp>
        <p:nvCxnSpPr>
          <p:cNvPr id="1173" name="Google Shape;1173;p57"/>
          <p:cNvCxnSpPr>
            <a:endCxn id="1166" idx="1"/>
          </p:cNvCxnSpPr>
          <p:nvPr/>
        </p:nvCxnSpPr>
        <p:spPr>
          <a:xfrm>
            <a:off x="5389474" y="3907853"/>
            <a:ext cx="313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74" name="Google Shape;1174;p57"/>
          <p:cNvGrpSpPr/>
          <p:nvPr/>
        </p:nvGrpSpPr>
        <p:grpSpPr>
          <a:xfrm>
            <a:off x="6388774" y="3470493"/>
            <a:ext cx="372351" cy="874721"/>
            <a:chOff x="2256675" y="2302925"/>
            <a:chExt cx="283200" cy="742800"/>
          </a:xfrm>
        </p:grpSpPr>
        <p:sp>
          <p:nvSpPr>
            <p:cNvPr id="1175" name="Google Shape;1175;p5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76" name="Google Shape;1176;p5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77" name="Google Shape;1177;p5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78" name="Google Shape;1178;p5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79" name="Google Shape;1179;p5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1180" name="Google Shape;1180;p57"/>
          <p:cNvCxnSpPr/>
          <p:nvPr/>
        </p:nvCxnSpPr>
        <p:spPr>
          <a:xfrm rot="10800000">
            <a:off x="6574943" y="4349723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1" name="Google Shape;1181;p57"/>
          <p:cNvSpPr txBox="1"/>
          <p:nvPr/>
        </p:nvSpPr>
        <p:spPr>
          <a:xfrm>
            <a:off x="6296808" y="4502877"/>
            <a:ext cx="5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/>
          </a:p>
        </p:txBody>
      </p:sp>
      <p:cxnSp>
        <p:nvCxnSpPr>
          <p:cNvPr id="1182" name="Google Shape;1182;p57"/>
          <p:cNvCxnSpPr>
            <a:endCxn id="1175" idx="1"/>
          </p:cNvCxnSpPr>
          <p:nvPr/>
        </p:nvCxnSpPr>
        <p:spPr>
          <a:xfrm>
            <a:off x="6075274" y="3907853"/>
            <a:ext cx="313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83" name="Google Shape;1183;p57"/>
          <p:cNvGrpSpPr/>
          <p:nvPr/>
        </p:nvGrpSpPr>
        <p:grpSpPr>
          <a:xfrm>
            <a:off x="7074574" y="3470493"/>
            <a:ext cx="372351" cy="874721"/>
            <a:chOff x="2256675" y="2302925"/>
            <a:chExt cx="283200" cy="742800"/>
          </a:xfrm>
        </p:grpSpPr>
        <p:sp>
          <p:nvSpPr>
            <p:cNvPr id="1113" name="Google Shape;1113;p5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84" name="Google Shape;1184;p5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85" name="Google Shape;1185;p5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86" name="Google Shape;1186;p5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87" name="Google Shape;1187;p5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1188" name="Google Shape;1188;p57"/>
          <p:cNvCxnSpPr/>
          <p:nvPr/>
        </p:nvCxnSpPr>
        <p:spPr>
          <a:xfrm rot="10800000">
            <a:off x="7260743" y="4349723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9" name="Google Shape;1189;p57"/>
          <p:cNvSpPr txBox="1"/>
          <p:nvPr/>
        </p:nvSpPr>
        <p:spPr>
          <a:xfrm>
            <a:off x="6982608" y="4502877"/>
            <a:ext cx="5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/>
          </a:p>
        </p:txBody>
      </p:sp>
      <p:cxnSp>
        <p:nvCxnSpPr>
          <p:cNvPr id="1190" name="Google Shape;1190;p57"/>
          <p:cNvCxnSpPr>
            <a:endCxn id="1113" idx="1"/>
          </p:cNvCxnSpPr>
          <p:nvPr/>
        </p:nvCxnSpPr>
        <p:spPr>
          <a:xfrm>
            <a:off x="6761074" y="3907853"/>
            <a:ext cx="313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1" name="Google Shape;1191;p57"/>
          <p:cNvSpPr txBox="1"/>
          <p:nvPr>
            <p:ph idx="1" type="body"/>
          </p:nvPr>
        </p:nvSpPr>
        <p:spPr>
          <a:xfrm>
            <a:off x="4182125" y="181174"/>
            <a:ext cx="47400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Idea: use </a:t>
            </a:r>
            <a:r>
              <a:rPr b="1" lang="en" sz="1500"/>
              <a:t>direct connection </a:t>
            </a:r>
            <a:r>
              <a:rPr lang="en" sz="1500"/>
              <a:t>to focus on </a:t>
            </a:r>
            <a:r>
              <a:rPr b="1" lang="en" sz="1500"/>
              <a:t>a particular part</a:t>
            </a:r>
            <a:r>
              <a:rPr lang="en" sz="1500"/>
              <a:t> of the </a:t>
            </a:r>
            <a:r>
              <a:rPr b="1" lang="en" sz="1500"/>
              <a:t>source sequence</a:t>
            </a:r>
            <a:endParaRPr b="1" sz="15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5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Attention - formally</a:t>
            </a:r>
            <a:endParaRPr sz="2600"/>
          </a:p>
        </p:txBody>
      </p:sp>
      <p:sp>
        <p:nvSpPr>
          <p:cNvPr id="1197" name="Google Shape;1197;p58"/>
          <p:cNvSpPr txBox="1"/>
          <p:nvPr>
            <p:ph idx="1" type="body"/>
          </p:nvPr>
        </p:nvSpPr>
        <p:spPr>
          <a:xfrm>
            <a:off x="105050" y="932175"/>
            <a:ext cx="87630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have encoder hidden states</a:t>
            </a:r>
            <a:endParaRPr sz="1500"/>
          </a:p>
        </p:txBody>
      </p:sp>
      <p:pic>
        <p:nvPicPr>
          <p:cNvPr descr="\mathbf{h}_1, \cdots, \mathbf{h}_N \in \mathbb{R}^{h};  \mathbf{H} \in \mathbb{R}^{N, h}" id="1198" name="Google Shape;11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178" y="1077517"/>
            <a:ext cx="2541950" cy="239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9" name="Google Shape;1199;p58"/>
          <p:cNvGrpSpPr/>
          <p:nvPr/>
        </p:nvGrpSpPr>
        <p:grpSpPr>
          <a:xfrm>
            <a:off x="105051" y="1423174"/>
            <a:ext cx="7304416" cy="384033"/>
            <a:chOff x="105050" y="1575625"/>
            <a:chExt cx="9039000" cy="477000"/>
          </a:xfrm>
        </p:grpSpPr>
        <p:pic>
          <p:nvPicPr>
            <p:cNvPr descr="\mathbf{s}_t \in \mathbb{R}^{h}" id="1200" name="Google Shape;1200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03377" y="1599079"/>
              <a:ext cx="939300" cy="31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1" name="Google Shape;1201;p58"/>
            <p:cNvSpPr txBox="1"/>
            <p:nvPr/>
          </p:nvSpPr>
          <p:spPr>
            <a:xfrm>
              <a:off x="105050" y="1575625"/>
              <a:ext cx="90390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2385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Open Sans"/>
                <a:buChar char="●"/>
              </a:pPr>
              <a:r>
                <a:rPr lang="en" sz="15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On timestep t, we have decoder hidden state </a:t>
              </a:r>
              <a:endPara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02" name="Google Shape;1202;p58"/>
          <p:cNvGrpSpPr/>
          <p:nvPr/>
        </p:nvGrpSpPr>
        <p:grpSpPr>
          <a:xfrm>
            <a:off x="105054" y="1830722"/>
            <a:ext cx="5702299" cy="384033"/>
            <a:chOff x="105050" y="1830781"/>
            <a:chExt cx="7062545" cy="477000"/>
          </a:xfrm>
        </p:grpSpPr>
        <p:pic>
          <p:nvPicPr>
            <p:cNvPr descr="\mathbf{e}_{t} = [\mathbf{s}_t^{T}\mathbf{h_1},\cdots,\mathbf{s}_t^{T}\mathbf{h_N}] \in \mathbb{R}^N" id="1203" name="Google Shape;1203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93777" y="1891956"/>
              <a:ext cx="3273818" cy="31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4" name="Google Shape;1204;p58"/>
            <p:cNvSpPr txBox="1"/>
            <p:nvPr/>
          </p:nvSpPr>
          <p:spPr>
            <a:xfrm>
              <a:off x="105050" y="1830781"/>
              <a:ext cx="56982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2385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Open Sans"/>
                <a:buChar char="●"/>
              </a:pPr>
              <a:r>
                <a:rPr lang="en" sz="15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We get the attention scores </a:t>
              </a:r>
              <a:endPara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05" name="Google Shape;1205;p58"/>
          <p:cNvGrpSpPr/>
          <p:nvPr/>
        </p:nvGrpSpPr>
        <p:grpSpPr>
          <a:xfrm>
            <a:off x="105055" y="2261323"/>
            <a:ext cx="7789987" cy="676621"/>
            <a:chOff x="105050" y="2261425"/>
            <a:chExt cx="8839200" cy="769500"/>
          </a:xfrm>
        </p:grpSpPr>
        <p:grpSp>
          <p:nvGrpSpPr>
            <p:cNvPr id="1206" name="Google Shape;1206;p58"/>
            <p:cNvGrpSpPr/>
            <p:nvPr/>
          </p:nvGrpSpPr>
          <p:grpSpPr>
            <a:xfrm>
              <a:off x="105050" y="2261425"/>
              <a:ext cx="8839200" cy="769500"/>
              <a:chOff x="105050" y="2261425"/>
              <a:chExt cx="8839200" cy="769500"/>
            </a:xfrm>
          </p:grpSpPr>
          <p:sp>
            <p:nvSpPr>
              <p:cNvPr id="1207" name="Google Shape;1207;p58"/>
              <p:cNvSpPr txBox="1"/>
              <p:nvPr/>
            </p:nvSpPr>
            <p:spPr>
              <a:xfrm>
                <a:off x="105050" y="2261425"/>
                <a:ext cx="8839200" cy="7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23850" lvl="0" marL="457200" rtl="0" algn="l"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Open Sans"/>
                  <a:buChar char="●"/>
                </a:pPr>
                <a:r>
                  <a:rPr lang="en" sz="15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We take softmax to get the attention distribution        for this step (this is a probability distribution and sums to 1)</a:t>
                </a:r>
                <a:endParaRPr sz="15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pic>
            <p:nvPicPr>
              <p:cNvPr descr="\pmb{\alpha}_{t} = \text{softmax}(\mathbf{e}_t) \in \mathbb{R}^{N}" id="1208" name="Google Shape;1208;p5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755332" y="2576603"/>
                <a:ext cx="2655522" cy="3108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\pmb{\alpha}_{t}" id="1209" name="Google Shape;1209;p5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14387" y="2420829"/>
              <a:ext cx="245500" cy="1673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0" name="Google Shape;1210;p58"/>
          <p:cNvGrpSpPr/>
          <p:nvPr/>
        </p:nvGrpSpPr>
        <p:grpSpPr>
          <a:xfrm>
            <a:off x="113907" y="4045783"/>
            <a:ext cx="7789987" cy="676621"/>
            <a:chOff x="113902" y="4045966"/>
            <a:chExt cx="8839200" cy="769500"/>
          </a:xfrm>
        </p:grpSpPr>
        <p:sp>
          <p:nvSpPr>
            <p:cNvPr id="1211" name="Google Shape;1211;p58"/>
            <p:cNvSpPr txBox="1"/>
            <p:nvPr/>
          </p:nvSpPr>
          <p:spPr>
            <a:xfrm>
              <a:off x="113902" y="4045966"/>
              <a:ext cx="88392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2385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Open Sans"/>
                <a:buChar char="●"/>
              </a:pPr>
              <a:r>
                <a:rPr lang="en" sz="15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Finally, we concatenate the attention output       with the decoder hidden state       and proceed as in the non-attention seq2seq</a:t>
              </a:r>
              <a:endPara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[\mathbf{c}_{t}; \mathbf{s}_t] \in \mathbb{R}^{2h}" id="1212" name="Google Shape;1212;p5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41834" y="4396224"/>
              <a:ext cx="1395986" cy="310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c}_t" id="1213" name="Google Shape;1213;p5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80932" y="4215954"/>
              <a:ext cx="200864" cy="167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s}_t" id="1214" name="Google Shape;1214;p5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651774" y="4180231"/>
              <a:ext cx="184146" cy="167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5" name="Google Shape;1215;p58"/>
          <p:cNvGrpSpPr/>
          <p:nvPr/>
        </p:nvGrpSpPr>
        <p:grpSpPr>
          <a:xfrm>
            <a:off x="105048" y="2979310"/>
            <a:ext cx="8123225" cy="838751"/>
            <a:chOff x="105050" y="2979166"/>
            <a:chExt cx="8839200" cy="914669"/>
          </a:xfrm>
        </p:grpSpPr>
        <p:sp>
          <p:nvSpPr>
            <p:cNvPr id="1216" name="Google Shape;1216;p58"/>
            <p:cNvSpPr txBox="1"/>
            <p:nvPr/>
          </p:nvSpPr>
          <p:spPr>
            <a:xfrm>
              <a:off x="105050" y="2979166"/>
              <a:ext cx="88392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2385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Open Sans"/>
                <a:buChar char="●"/>
              </a:pPr>
              <a:r>
                <a:rPr lang="en" sz="15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We use        to take a weighted sum of the encoder hidden states to get the attention (context) output</a:t>
              </a:r>
              <a:endPara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\pmb{\alpha}_{t}" id="1217" name="Google Shape;1217;p5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07729" y="3129723"/>
              <a:ext cx="245500" cy="167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c}_{t} = \mathbf{H}^\top  \pmb{\alpha}_t \in \mathbb{R}^h" id="1218" name="Google Shape;1218;p5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421684" y="3596575"/>
              <a:ext cx="1983230" cy="2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c}_t" id="1219" name="Google Shape;1219;p5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23310" y="3362803"/>
              <a:ext cx="200847" cy="1673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59"/>
          <p:cNvSpPr txBox="1"/>
          <p:nvPr/>
        </p:nvSpPr>
        <p:spPr>
          <a:xfrm>
            <a:off x="152400" y="1071750"/>
            <a:ext cx="883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Most variants differ in how they compute the energy.  Assume the followings:  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5" name="Google Shape;1225;p5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Attention - variants</a:t>
            </a:r>
            <a:endParaRPr sz="2600"/>
          </a:p>
        </p:txBody>
      </p:sp>
      <p:grpSp>
        <p:nvGrpSpPr>
          <p:cNvPr id="1226" name="Google Shape;1226;p59"/>
          <p:cNvGrpSpPr/>
          <p:nvPr/>
        </p:nvGrpSpPr>
        <p:grpSpPr>
          <a:xfrm>
            <a:off x="152400" y="2704500"/>
            <a:ext cx="6336125" cy="384900"/>
            <a:chOff x="152400" y="2704500"/>
            <a:chExt cx="6336125" cy="384900"/>
          </a:xfrm>
        </p:grpSpPr>
        <p:sp>
          <p:nvSpPr>
            <p:cNvPr id="1227" name="Google Shape;1227;p59"/>
            <p:cNvSpPr txBox="1"/>
            <p:nvPr/>
          </p:nvSpPr>
          <p:spPr>
            <a:xfrm>
              <a:off x="152400" y="2704500"/>
              <a:ext cx="3000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Open Sans"/>
                <a:buChar char="●"/>
              </a:pPr>
              <a:r>
                <a:rPr b="1" lang="en" sz="1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Multiplicative</a:t>
              </a:r>
              <a:r>
                <a:rPr lang="en" sz="1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attention</a:t>
              </a:r>
              <a:endPara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e_{i} = \mathbf{s}^{T}W\mathbf{h_i} \in \mathbb{R}; \quad \mathbf{W} \in \mathbb{R}^{d_2 \times d_1}" id="1228" name="Google Shape;1228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95249" y="2726453"/>
              <a:ext cx="3393276" cy="2759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9" name="Google Shape;1229;p59"/>
          <p:cNvGrpSpPr/>
          <p:nvPr/>
        </p:nvGrpSpPr>
        <p:grpSpPr>
          <a:xfrm>
            <a:off x="152400" y="2105181"/>
            <a:ext cx="5638779" cy="384900"/>
            <a:chOff x="152400" y="2105181"/>
            <a:chExt cx="5638779" cy="384900"/>
          </a:xfrm>
        </p:grpSpPr>
        <p:pic>
          <p:nvPicPr>
            <p:cNvPr descr="e_{i} = \mathbf{s}^{T}\mathbf{h_i} \in \mathbb{R}; \quad d_1 = d_2" id="1230" name="Google Shape;1230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95254" y="2119769"/>
              <a:ext cx="2695925" cy="28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1" name="Google Shape;1231;p59"/>
            <p:cNvSpPr txBox="1"/>
            <p:nvPr/>
          </p:nvSpPr>
          <p:spPr>
            <a:xfrm>
              <a:off x="152400" y="2105181"/>
              <a:ext cx="3000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Open Sans"/>
                <a:buChar char="●"/>
              </a:pPr>
              <a:r>
                <a:rPr b="1" lang="en" sz="1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General</a:t>
              </a:r>
              <a:r>
                <a:rPr lang="en" sz="1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attention</a:t>
              </a:r>
              <a:endPara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descr="e \in \mathbb{R}; \quad \mathbf{h}_1,\cdots,\mathbf{h}_N \in \mathbb{R}^{d_1}; \quad \mathbf{s} \in \mathbb{R}^{d_2}" id="1232" name="Google Shape;123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5349" y="1488018"/>
            <a:ext cx="3879775" cy="26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3" name="Google Shape;1233;p59"/>
          <p:cNvGrpSpPr/>
          <p:nvPr/>
        </p:nvGrpSpPr>
        <p:grpSpPr>
          <a:xfrm>
            <a:off x="152400" y="3314100"/>
            <a:ext cx="6785687" cy="661800"/>
            <a:chOff x="152400" y="3314100"/>
            <a:chExt cx="6785687" cy="661800"/>
          </a:xfrm>
        </p:grpSpPr>
        <p:sp>
          <p:nvSpPr>
            <p:cNvPr id="1234" name="Google Shape;1234;p59"/>
            <p:cNvSpPr txBox="1"/>
            <p:nvPr/>
          </p:nvSpPr>
          <p:spPr>
            <a:xfrm>
              <a:off x="152400" y="3314100"/>
              <a:ext cx="30000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Open Sans"/>
                <a:buChar char="●"/>
              </a:pPr>
              <a:r>
                <a:rPr b="1" lang="en" sz="1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Additive</a:t>
              </a:r>
              <a:r>
                <a:rPr lang="en" sz="1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attention</a:t>
              </a:r>
              <a:endPara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4572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(       is a hyperparameter)</a:t>
              </a:r>
              <a:endPara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e_{i} = \mathbf{v}^t\text{tanh}(\mathbf{W}_1\mathbf{h}_i + \mathbf{W}_2\mathbf{s}) \in \mathbb{R}" id="1235" name="Google Shape;1235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95253" y="3350871"/>
              <a:ext cx="3306383" cy="275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1 \in \mathbb{R}^{d_3 \times d_1}, \mathbf{W}_2 \in \mathbb{R}^{d_3 \times d_2},  \mathbf{v} \in \mathbb{R}^{d_3}" id="1236" name="Google Shape;1236;p5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95250" y="3699002"/>
              <a:ext cx="3842837" cy="275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d_3" id="1237" name="Google Shape;1237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5498" y="3654741"/>
            <a:ext cx="203275" cy="2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59"/>
          <p:cNvSpPr txBox="1"/>
          <p:nvPr/>
        </p:nvSpPr>
        <p:spPr>
          <a:xfrm>
            <a:off x="152400" y="4275725"/>
            <a:ext cx="888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Much more!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in Attentive Surveys in Attention Models, Chaudhari et al. 2019,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9"/>
              </a:rPr>
              <a:t>https://arxiv.org/pdf/1904.02874.pdf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6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Attention is state-of-the-art </a:t>
            </a:r>
            <a:endParaRPr sz="2600"/>
          </a:p>
        </p:txBody>
      </p:sp>
      <p:sp>
        <p:nvSpPr>
          <p:cNvPr id="1244" name="Google Shape;1244;p60"/>
          <p:cNvSpPr txBox="1"/>
          <p:nvPr>
            <p:ph idx="1" type="body"/>
          </p:nvPr>
        </p:nvSpPr>
        <p:spPr>
          <a:xfrm>
            <a:off x="76599" y="2447275"/>
            <a:ext cx="6965100" cy="17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Attention provides some </a:t>
            </a:r>
            <a:r>
              <a:rPr b="1" lang="en" sz="1500"/>
              <a:t>interpretability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By inspecting attention distribution, we can see what the decoder was focusing 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 get </a:t>
            </a:r>
            <a:r>
              <a:rPr b="1" lang="en" sz="1500"/>
              <a:t>alignment</a:t>
            </a:r>
            <a:r>
              <a:rPr lang="en" sz="1500"/>
              <a:t> for free!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is cool, because we never explicitly trained an alignment system</a:t>
            </a:r>
            <a:endParaRPr sz="1500"/>
          </a:p>
        </p:txBody>
      </p:sp>
      <p:pic>
        <p:nvPicPr>
          <p:cNvPr id="1245" name="Google Shape;124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150" y="2689837"/>
            <a:ext cx="1845250" cy="12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60"/>
          <p:cNvSpPr txBox="1"/>
          <p:nvPr/>
        </p:nvSpPr>
        <p:spPr>
          <a:xfrm>
            <a:off x="76200" y="1143000"/>
            <a:ext cx="883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Attention significantly</a:t>
            </a: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improves NMT performance 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well as other NLP tasks (as we shall see in Transformers)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Attention is </a:t>
            </a: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not only for seq2seq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 It’s a general deep learning technique that can be applied almost on any architectures or tasks (e.g., classification tasks, or even CNN!)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Attention </a:t>
            </a: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helps with vanishing gradient problem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Provides shortcut to faraway state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Pre-Neural Machine Translation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6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Summary</a:t>
            </a:r>
            <a:endParaRPr sz="2900"/>
          </a:p>
        </p:txBody>
      </p:sp>
      <p:sp>
        <p:nvSpPr>
          <p:cNvPr id="1252" name="Google Shape;1252;p61"/>
          <p:cNvSpPr txBox="1"/>
          <p:nvPr>
            <p:ph idx="1" type="body"/>
          </p:nvPr>
        </p:nvSpPr>
        <p:spPr>
          <a:xfrm>
            <a:off x="152400" y="1047750"/>
            <a:ext cx="8763000" cy="3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Seq2seq</a:t>
            </a:r>
            <a:r>
              <a:rPr lang="en" sz="1500"/>
              <a:t> - powerful for many tasks including </a:t>
            </a:r>
            <a:r>
              <a:rPr b="1" lang="en" sz="1500"/>
              <a:t>NMT</a:t>
            </a:r>
            <a:r>
              <a:rPr lang="en" sz="1500"/>
              <a:t>, </a:t>
            </a:r>
            <a:r>
              <a:rPr b="1" lang="en" sz="1500"/>
              <a:t>text summarization</a:t>
            </a:r>
            <a:r>
              <a:rPr lang="en" sz="1500"/>
              <a:t>, dialogue, etc.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Many variants!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Attention</a:t>
            </a:r>
            <a:r>
              <a:rPr lang="en" sz="1500"/>
              <a:t> is a way to focus on particular parts of the input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Improves seq2seq a lot!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Many </a:t>
            </a:r>
            <a:r>
              <a:rPr b="1" lang="en" sz="1500"/>
              <a:t>variants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Can also apply to </a:t>
            </a:r>
            <a:r>
              <a:rPr b="1" lang="en" sz="1500"/>
              <a:t>classification purpose</a:t>
            </a:r>
            <a:r>
              <a:rPr lang="en" sz="1500"/>
              <a:t> - imagine you have no decoder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Machine Translation</a:t>
            </a:r>
            <a:endParaRPr sz="2600"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228600" y="1085850"/>
            <a:ext cx="86205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Machine Translation (MT) </a:t>
            </a:r>
            <a:r>
              <a:rPr lang="en" sz="1500"/>
              <a:t>is the task of translating a sentence x from one language (the </a:t>
            </a:r>
            <a:r>
              <a:rPr b="1" lang="en" sz="1500"/>
              <a:t>source language</a:t>
            </a:r>
            <a:r>
              <a:rPr lang="en" sz="1500"/>
              <a:t>) to a sentence y in another language (the </a:t>
            </a:r>
            <a:r>
              <a:rPr b="1" lang="en" sz="1500"/>
              <a:t>target language</a:t>
            </a:r>
            <a:r>
              <a:rPr lang="en" sz="1500"/>
              <a:t>).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x:  </a:t>
            </a:r>
            <a:r>
              <a:rPr i="1" lang="en" sz="1500"/>
              <a:t>deep learning macht Spaß </a:t>
            </a:r>
            <a:r>
              <a:rPr lang="en" sz="1500"/>
              <a:t>(German)</a:t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y:  </a:t>
            </a:r>
            <a:r>
              <a:rPr i="1" lang="en" sz="1500"/>
              <a:t>deep learning is fun </a:t>
            </a:r>
            <a:r>
              <a:rPr lang="en" sz="1500"/>
              <a:t>(English)</a:t>
            </a:r>
            <a:endParaRPr sz="1500"/>
          </a:p>
        </p:txBody>
      </p:sp>
      <p:cxnSp>
        <p:nvCxnSpPr>
          <p:cNvPr id="142" name="Google Shape;142;p26"/>
          <p:cNvCxnSpPr/>
          <p:nvPr/>
        </p:nvCxnSpPr>
        <p:spPr>
          <a:xfrm>
            <a:off x="4580150" y="2489400"/>
            <a:ext cx="0" cy="87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1990s - 2010s: Statistical Machine Translation</a:t>
            </a:r>
            <a:endParaRPr sz="2600"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228600" y="1085850"/>
            <a:ext cx="86205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Learn a probabilistic model from data :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Uses </a:t>
            </a:r>
            <a:r>
              <a:rPr b="1" lang="en" sz="1500"/>
              <a:t>Bayes Rule</a:t>
            </a:r>
            <a:r>
              <a:rPr lang="en" sz="1500"/>
              <a:t> to break this down into two components to be learned:</a:t>
            </a:r>
            <a:endParaRPr sz="1500"/>
          </a:p>
        </p:txBody>
      </p:sp>
      <p:pic>
        <p:nvPicPr>
          <p:cNvPr descr="\operatornamewithlimits{argmax}_y P(y|x)"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875" y="1696025"/>
            <a:ext cx="1598250" cy="47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operatornamewithlimits{argmax}_y P(x|y)P(y)" id="150" name="Google Shape;1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2125" y="2712250"/>
            <a:ext cx="2139757" cy="47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/>
        </p:nvSpPr>
        <p:spPr>
          <a:xfrm>
            <a:off x="4837425" y="3402450"/>
            <a:ext cx="2307900" cy="954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English Language Model</a:t>
            </a:r>
            <a:r>
              <a:rPr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:   Models how to write good English (</a:t>
            </a:r>
            <a:r>
              <a:rPr i="1"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fluency</a:t>
            </a:r>
            <a:r>
              <a:rPr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).  Learnt from monolingual data.</a:t>
            </a:r>
            <a:endParaRPr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1943725" y="3402450"/>
            <a:ext cx="2790900" cy="954300"/>
          </a:xfrm>
          <a:prstGeom prst="rect">
            <a:avLst/>
          </a:prstGeom>
          <a:noFill/>
          <a:ln cap="flat" cmpd="sng" w="9525">
            <a:solidFill>
              <a:srgbClr val="007C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7C92"/>
                </a:solidFill>
                <a:latin typeface="Open Sans"/>
                <a:ea typeface="Open Sans"/>
                <a:cs typeface="Open Sans"/>
                <a:sym typeface="Open Sans"/>
              </a:rPr>
              <a:t>Translation Model</a:t>
            </a:r>
            <a:r>
              <a:rPr lang="en">
                <a:solidFill>
                  <a:srgbClr val="007C92"/>
                </a:solidFill>
                <a:latin typeface="Open Sans"/>
                <a:ea typeface="Open Sans"/>
                <a:cs typeface="Open Sans"/>
                <a:sym typeface="Open Sans"/>
              </a:rPr>
              <a:t>:   Models how to translate to x given y (</a:t>
            </a:r>
            <a:r>
              <a:rPr i="1" lang="en">
                <a:solidFill>
                  <a:srgbClr val="007C92"/>
                </a:solidFill>
                <a:latin typeface="Open Sans"/>
                <a:ea typeface="Open Sans"/>
                <a:cs typeface="Open Sans"/>
                <a:sym typeface="Open Sans"/>
              </a:rPr>
              <a:t>fidelity</a:t>
            </a:r>
            <a:r>
              <a:rPr lang="en">
                <a:solidFill>
                  <a:srgbClr val="007C92"/>
                </a:solidFill>
                <a:latin typeface="Open Sans"/>
                <a:ea typeface="Open Sans"/>
                <a:cs typeface="Open Sans"/>
                <a:sym typeface="Open Sans"/>
              </a:rPr>
              <a:t>).  Learnt from parallel corpus (i.e., German + </a:t>
            </a:r>
            <a:r>
              <a:rPr lang="en">
                <a:solidFill>
                  <a:srgbClr val="007C92"/>
                </a:solidFill>
                <a:latin typeface="Open Sans"/>
                <a:ea typeface="Open Sans"/>
                <a:cs typeface="Open Sans"/>
                <a:sym typeface="Open Sans"/>
              </a:rPr>
              <a:t>English</a:t>
            </a:r>
            <a:r>
              <a:rPr lang="en">
                <a:solidFill>
                  <a:srgbClr val="007C92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>
              <a:solidFill>
                <a:srgbClr val="007C9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3" name="Google Shape;153;p27"/>
          <p:cNvCxnSpPr>
            <a:stCxn id="152" idx="0"/>
            <a:endCxn id="150" idx="2"/>
          </p:cNvCxnSpPr>
          <p:nvPr/>
        </p:nvCxnSpPr>
        <p:spPr>
          <a:xfrm flipH="1" rot="10800000">
            <a:off x="3339175" y="3182550"/>
            <a:ext cx="1232700" cy="2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7"/>
          <p:cNvCxnSpPr>
            <a:stCxn id="151" idx="0"/>
          </p:cNvCxnSpPr>
          <p:nvPr/>
        </p:nvCxnSpPr>
        <p:spPr>
          <a:xfrm rot="10800000">
            <a:off x="5656875" y="3143250"/>
            <a:ext cx="334500" cy="25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7"/>
          <p:cNvSpPr/>
          <p:nvPr/>
        </p:nvSpPr>
        <p:spPr>
          <a:xfrm>
            <a:off x="5137591" y="2623984"/>
            <a:ext cx="526800" cy="408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4348168" y="2625000"/>
            <a:ext cx="767100" cy="408000"/>
          </a:xfrm>
          <a:prstGeom prst="rect">
            <a:avLst/>
          </a:prstGeom>
          <a:noFill/>
          <a:ln cap="flat" cmpd="sng" w="9525">
            <a:solidFill>
              <a:srgbClr val="007C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1990s - 2010s: Statistical Machine Translation</a:t>
            </a:r>
            <a:endParaRPr sz="2600"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228600" y="1085850"/>
            <a:ext cx="8620500" cy="14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 to learn                ?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First, need large amount of parallel data (i.e., French and English)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Define alignment     , i.e., a word-level correspondence between source sentence x and target sentence y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Redefine the </a:t>
            </a:r>
            <a:r>
              <a:rPr lang="en" sz="1500"/>
              <a:t>probability</a:t>
            </a:r>
            <a:r>
              <a:rPr lang="en" sz="1500"/>
              <a:t> which includes the alignment</a:t>
            </a:r>
            <a:endParaRPr sz="1500"/>
          </a:p>
        </p:txBody>
      </p:sp>
      <p:pic>
        <p:nvPicPr>
          <p:cNvPr descr="P(x|y)"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950" y="1216311"/>
            <a:ext cx="695354" cy="25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"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053" y="1835832"/>
            <a:ext cx="142500" cy="1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8338" y="2309075"/>
            <a:ext cx="4051949" cy="978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(x, a | y)" id="166" name="Google Shape;16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8975" y="3755525"/>
            <a:ext cx="1070675" cy="2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What is alignment?</a:t>
            </a:r>
            <a:endParaRPr sz="2600"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152400" y="933450"/>
            <a:ext cx="5869800" cy="11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Alignment</a:t>
            </a:r>
            <a:r>
              <a:rPr lang="en" sz="1500"/>
              <a:t> is the </a:t>
            </a:r>
            <a:r>
              <a:rPr b="1" lang="en" sz="1500"/>
              <a:t>correspondence between particular words</a:t>
            </a:r>
            <a:r>
              <a:rPr lang="en" sz="1500"/>
              <a:t> in the translated sentence pair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Note: some words have no counterpart, some have many-to-one relationships, </a:t>
            </a:r>
            <a:endParaRPr sz="1500"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25" y="2908091"/>
            <a:ext cx="2944701" cy="151055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/>
        </p:nvSpPr>
        <p:spPr>
          <a:xfrm>
            <a:off x="281825" y="4489500"/>
            <a:ext cx="821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Examples from: “The Mathematics of Statistical Machine Translation: Parameter Estimation", Brown et al, 1993.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http://www.aclweb.org/anthology/J93-2003</a:t>
            </a:r>
            <a:r>
              <a:rPr lang="en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2174" y="2753814"/>
            <a:ext cx="2478972" cy="16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/>
        </p:nvSpPr>
        <p:spPr>
          <a:xfrm>
            <a:off x="759325" y="2413000"/>
            <a:ext cx="19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No counterparts</a:t>
            </a:r>
            <a:endParaRPr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3767413" y="2371650"/>
            <a:ext cx="19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many-to-one</a:t>
            </a:r>
            <a:endParaRPr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2275" y="2942202"/>
            <a:ext cx="3045527" cy="14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>
            <a:off x="6893663" y="2389600"/>
            <a:ext cx="19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one</a:t>
            </a:r>
            <a:r>
              <a:rPr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-to-many</a:t>
            </a:r>
            <a:endParaRPr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0574" y="621650"/>
            <a:ext cx="2661302" cy="17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6817463" y="203500"/>
            <a:ext cx="19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many</a:t>
            </a:r>
            <a:r>
              <a:rPr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-to-many</a:t>
            </a:r>
            <a:endParaRPr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Learning alignment</a:t>
            </a:r>
            <a:endParaRPr sz="2600"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learn                    as a combination of many factors: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Probability of particular words aligning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Probability of particular words on a position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Probability of particular words having a particular fertility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Etc.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Alignments      are discrete, not </a:t>
            </a:r>
            <a:r>
              <a:rPr lang="en" sz="1500"/>
              <a:t>probabilistic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Require the use of special learning algorithms (like Expectation-Maximization such as in k-means algorithm) for learning the parameters of distributions </a:t>
            </a:r>
            <a:endParaRPr sz="1500"/>
          </a:p>
        </p:txBody>
      </p:sp>
      <p:pic>
        <p:nvPicPr>
          <p:cNvPr descr="P(x, a | y)"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125" y="1254784"/>
            <a:ext cx="74180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"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665" y="2441765"/>
            <a:ext cx="137160" cy="13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